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ubik" pitchFamily="2" charset="-79"/>
      <p:regular r:id="rId20"/>
      <p:bold r:id="rId21"/>
      <p:italic r:id="rId22"/>
      <p:boldItalic r:id="rId23"/>
    </p:embeddedFont>
    <p:embeddedFont>
      <p:font typeface="Rubik SemiBold" pitchFamily="2" charset="-79"/>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mjiGJra44hSw5knTveloHxAWKm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94634"/>
  </p:normalViewPr>
  <p:slideViewPr>
    <p:cSldViewPr snapToGrid="0">
      <p:cViewPr varScale="1">
        <p:scale>
          <a:sx n="72" d="100"/>
          <a:sy n="72" d="100"/>
        </p:scale>
        <p:origin x="256" y="6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 name="Google Shape;10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a:spLocks noGrp="1"/>
          </p:cNvSpPr>
          <p:nvPr>
            <p:ph type="pic" idx="2"/>
          </p:nvPr>
        </p:nvSpPr>
        <p:spPr>
          <a:xfrm>
            <a:off x="1792288" y="612775"/>
            <a:ext cx="5486400" cy="4114800"/>
          </a:xfrm>
          <a:prstGeom prst="rect">
            <a:avLst/>
          </a:prstGeom>
          <a:noFill/>
          <a:ln>
            <a:noFill/>
          </a:ln>
        </p:spPr>
      </p:sp>
      <p:sp>
        <p:nvSpPr>
          <p:cNvPr id="64" name="Google Shape;64;p2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mt="31999"/>
            </a:blip>
            <a:stretch>
              <a:fillRect l="-18430" t="-14540" b="-145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5" name="Google Shape;85;p1"/>
          <p:cNvGrpSpPr/>
          <p:nvPr/>
        </p:nvGrpSpPr>
        <p:grpSpPr>
          <a:xfrm>
            <a:off x="9787153" y="8536202"/>
            <a:ext cx="8660402" cy="1750798"/>
            <a:chOff x="0" y="-47625"/>
            <a:chExt cx="2280929" cy="461116"/>
          </a:xfrm>
        </p:grpSpPr>
        <p:sp>
          <p:nvSpPr>
            <p:cNvPr id="86" name="Google Shape;86;p1"/>
            <p:cNvSpPr/>
            <p:nvPr/>
          </p:nvSpPr>
          <p:spPr>
            <a:xfrm>
              <a:off x="0" y="0"/>
              <a:ext cx="2280929" cy="413491"/>
            </a:xfrm>
            <a:custGeom>
              <a:avLst/>
              <a:gdLst/>
              <a:ahLst/>
              <a:cxnLst/>
              <a:rect l="l" t="t" r="r" b="b"/>
              <a:pathLst>
                <a:path w="2280929" h="413491" extrusionOk="0">
                  <a:moveTo>
                    <a:pt x="0" y="0"/>
                  </a:moveTo>
                  <a:lnTo>
                    <a:pt x="2280929" y="0"/>
                  </a:lnTo>
                  <a:lnTo>
                    <a:pt x="2280929" y="413491"/>
                  </a:lnTo>
                  <a:lnTo>
                    <a:pt x="0" y="41349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 name="Google Shape;87;p1"/>
            <p:cNvSpPr txBox="1"/>
            <p:nvPr/>
          </p:nvSpPr>
          <p:spPr>
            <a:xfrm>
              <a:off x="0" y="-47625"/>
              <a:ext cx="2280929" cy="46111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8" name="Google Shape;88;p1"/>
          <p:cNvGrpSpPr/>
          <p:nvPr/>
        </p:nvGrpSpPr>
        <p:grpSpPr>
          <a:xfrm>
            <a:off x="15619220" y="9301606"/>
            <a:ext cx="745209" cy="745209"/>
            <a:chOff x="0" y="0"/>
            <a:chExt cx="812800" cy="812800"/>
          </a:xfrm>
        </p:grpSpPr>
        <p:sp>
          <p:nvSpPr>
            <p:cNvPr id="89" name="Google Shape;89;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91" name="Google Shape;91;p1"/>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pic>
        <p:nvPicPr>
          <p:cNvPr id="92" name="Google Shape;92;p1"/>
          <p:cNvPicPr preferRelativeResize="0"/>
          <p:nvPr/>
        </p:nvPicPr>
        <p:blipFill rotWithShape="1">
          <a:blip r:embed="rId4">
            <a:alphaModFix/>
          </a:blip>
          <a:srcRect t="17287" b="17287"/>
          <a:stretch/>
        </p:blipFill>
        <p:spPr>
          <a:xfrm>
            <a:off x="1028700" y="8717028"/>
            <a:ext cx="8310454" cy="1569972"/>
          </a:xfrm>
          <a:prstGeom prst="rect">
            <a:avLst/>
          </a:prstGeom>
          <a:noFill/>
          <a:ln>
            <a:noFill/>
          </a:ln>
        </p:spPr>
      </p:pic>
      <p:pic>
        <p:nvPicPr>
          <p:cNvPr id="93" name="Google Shape;93;p1"/>
          <p:cNvPicPr preferRelativeResize="0"/>
          <p:nvPr/>
        </p:nvPicPr>
        <p:blipFill rotWithShape="1">
          <a:blip r:embed="rId5">
            <a:alphaModFix/>
          </a:blip>
          <a:srcRect l="15564" t="1208" b="1208"/>
          <a:stretch/>
        </p:blipFill>
        <p:spPr>
          <a:xfrm flipH="1">
            <a:off x="9787153" y="1986277"/>
            <a:ext cx="9498708" cy="6730750"/>
          </a:xfrm>
          <a:prstGeom prst="rect">
            <a:avLst/>
          </a:prstGeom>
          <a:noFill/>
          <a:ln>
            <a:noFill/>
          </a:ln>
        </p:spPr>
      </p:pic>
      <p:sp>
        <p:nvSpPr>
          <p:cNvPr id="94" name="Google Shape;94;p1"/>
          <p:cNvSpPr txBox="1"/>
          <p:nvPr/>
        </p:nvSpPr>
        <p:spPr>
          <a:xfrm>
            <a:off x="1326776" y="1566252"/>
            <a:ext cx="8460377" cy="3799117"/>
          </a:xfrm>
          <a:prstGeom prst="rect">
            <a:avLst/>
          </a:prstGeom>
          <a:noFill/>
          <a:ln>
            <a:noFill/>
          </a:ln>
        </p:spPr>
        <p:txBody>
          <a:bodyPr spcFirstLastPara="1" wrap="square" lIns="0" tIns="0" rIns="0" bIns="0" anchor="t" anchorCtr="0">
            <a:spAutoFit/>
          </a:bodyPr>
          <a:lstStyle/>
          <a:p>
            <a:pPr marL="0" marR="0" lvl="0" indent="0" algn="l" rtl="0">
              <a:lnSpc>
                <a:spcPct val="140002"/>
              </a:lnSpc>
              <a:spcBef>
                <a:spcPts val="0"/>
              </a:spcBef>
              <a:spcAft>
                <a:spcPts val="0"/>
              </a:spcAft>
              <a:buClr>
                <a:srgbClr val="000000"/>
              </a:buClr>
              <a:buSzPts val="8817"/>
              <a:buFont typeface="Arial"/>
              <a:buNone/>
            </a:pPr>
            <a:r>
              <a:rPr lang="en-US" sz="8817" b="1" i="0" u="none" strike="noStrike" cap="none" dirty="0">
                <a:solidFill>
                  <a:srgbClr val="081835"/>
                </a:solidFill>
                <a:latin typeface="Rubik"/>
                <a:ea typeface="Rubik"/>
                <a:cs typeface="Rubik"/>
                <a:sym typeface="Rubik"/>
              </a:rPr>
              <a:t>NUMISMÁTICA MÉXICO:</a:t>
            </a:r>
            <a:endParaRPr sz="1400" b="0" i="0" u="none" strike="noStrike" cap="none" dirty="0">
              <a:solidFill>
                <a:srgbClr val="000000"/>
              </a:solidFill>
              <a:latin typeface="Arial"/>
              <a:ea typeface="Arial"/>
              <a:cs typeface="Arial"/>
              <a:sym typeface="Arial"/>
            </a:endParaRPr>
          </a:p>
        </p:txBody>
      </p:sp>
      <p:sp>
        <p:nvSpPr>
          <p:cNvPr id="95" name="Google Shape;95;p1"/>
          <p:cNvSpPr txBox="1"/>
          <p:nvPr/>
        </p:nvSpPr>
        <p:spPr>
          <a:xfrm>
            <a:off x="1569972" y="5280802"/>
            <a:ext cx="7378874" cy="13572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100"/>
              <a:buFont typeface="Arial"/>
              <a:buNone/>
            </a:pPr>
            <a:r>
              <a:rPr lang="en-US" sz="2100" b="0" i="0" u="none" strike="noStrike" cap="none" dirty="0">
                <a:solidFill>
                  <a:srgbClr val="081835"/>
                </a:solidFill>
                <a:latin typeface="Rubik"/>
                <a:ea typeface="Rubik"/>
                <a:cs typeface="Rubik"/>
                <a:sym typeface="Rubik"/>
              </a:rPr>
              <a:t>ESTRATEGIA COMERCIAL PARA EVENTOS DE FIN DE AÑO</a:t>
            </a:r>
          </a:p>
          <a:p>
            <a:pPr marL="0" marR="0" lvl="0" indent="0" algn="l" rtl="0">
              <a:lnSpc>
                <a:spcPct val="140000"/>
              </a:lnSpc>
              <a:spcBef>
                <a:spcPts val="0"/>
              </a:spcBef>
              <a:spcAft>
                <a:spcPts val="0"/>
              </a:spcAft>
              <a:buClr>
                <a:srgbClr val="000000"/>
              </a:buClr>
              <a:buSzPts val="2100"/>
              <a:buFont typeface="Arial"/>
              <a:buNone/>
            </a:pPr>
            <a:endParaRPr lang="en-US" sz="2100" dirty="0">
              <a:solidFill>
                <a:srgbClr val="081835"/>
              </a:solidFill>
              <a:latin typeface="Rubik"/>
              <a:cs typeface="Rubik"/>
              <a:sym typeface="Rubik"/>
            </a:endParaRPr>
          </a:p>
          <a:p>
            <a:pPr marL="0" marR="0" lvl="0" indent="0" algn="l" rtl="0">
              <a:lnSpc>
                <a:spcPct val="140000"/>
              </a:lnSpc>
              <a:spcBef>
                <a:spcPts val="0"/>
              </a:spcBef>
              <a:spcAft>
                <a:spcPts val="0"/>
              </a:spcAft>
              <a:buClr>
                <a:srgbClr val="000000"/>
              </a:buClr>
              <a:buSzPts val="2100"/>
              <a:buFont typeface="Arial"/>
              <a:buNone/>
            </a:pPr>
            <a:r>
              <a:rPr lang="en-US" sz="2100" b="0" i="0" u="none" strike="noStrike" cap="none" dirty="0" err="1">
                <a:solidFill>
                  <a:srgbClr val="081835"/>
                </a:solidFill>
                <a:latin typeface="Rubik"/>
                <a:ea typeface="Arial"/>
                <a:cs typeface="Rubik"/>
                <a:sym typeface="Rubik"/>
              </a:rPr>
              <a:t>Propuesta</a:t>
            </a:r>
            <a:r>
              <a:rPr lang="en-US" sz="2100" b="0" i="0" u="none" strike="noStrike" cap="none" dirty="0">
                <a:solidFill>
                  <a:srgbClr val="081835"/>
                </a:solidFill>
                <a:latin typeface="Rubik"/>
                <a:ea typeface="Arial"/>
                <a:cs typeface="Rubik"/>
                <a:sym typeface="Rubik"/>
              </a:rPr>
              <a:t> de Marketing para </a:t>
            </a:r>
            <a:r>
              <a:rPr lang="en-US" sz="2100" b="0" i="0" u="none" strike="noStrike" cap="none" dirty="0" err="1">
                <a:solidFill>
                  <a:srgbClr val="081835"/>
                </a:solidFill>
                <a:latin typeface="Rubik"/>
                <a:ea typeface="Arial"/>
                <a:cs typeface="Rubik"/>
                <a:sym typeface="Rubik"/>
              </a:rPr>
              <a:t>aumentar</a:t>
            </a:r>
            <a:r>
              <a:rPr lang="en-US" sz="2100" b="0" i="0" u="none" strike="noStrike" cap="none" dirty="0">
                <a:solidFill>
                  <a:srgbClr val="081835"/>
                </a:solidFill>
                <a:latin typeface="Rubik"/>
                <a:ea typeface="Arial"/>
                <a:cs typeface="Rubik"/>
                <a:sym typeface="Rubik"/>
              </a:rPr>
              <a:t> </a:t>
            </a:r>
            <a:r>
              <a:rPr lang="en-US" sz="2100" b="0" i="0" u="none" strike="noStrike" cap="none" dirty="0" err="1">
                <a:solidFill>
                  <a:srgbClr val="081835"/>
                </a:solidFill>
                <a:latin typeface="Rubik"/>
                <a:ea typeface="Arial"/>
                <a:cs typeface="Rubik"/>
                <a:sym typeface="Rubik"/>
              </a:rPr>
              <a:t>fidelidad</a:t>
            </a:r>
            <a:r>
              <a:rPr lang="en-US" sz="2100" b="0" i="0" u="none" strike="noStrike" cap="none" dirty="0">
                <a:solidFill>
                  <a:srgbClr val="081835"/>
                </a:solidFill>
                <a:latin typeface="Rubik"/>
                <a:ea typeface="Arial"/>
                <a:cs typeface="Rubik"/>
                <a:sym typeface="Rubik"/>
              </a:rPr>
              <a:t> y </a:t>
            </a:r>
            <a:r>
              <a:rPr lang="en-US" sz="2100" b="0" i="0" u="none" strike="noStrike" cap="none" dirty="0" err="1">
                <a:solidFill>
                  <a:srgbClr val="081835"/>
                </a:solidFill>
                <a:latin typeface="Rubik"/>
                <a:ea typeface="Arial"/>
                <a:cs typeface="Rubik"/>
                <a:sym typeface="Rubik"/>
              </a:rPr>
              <a:t>ventas</a:t>
            </a:r>
            <a:r>
              <a:rPr lang="en-US" sz="2100" b="0" i="0" u="none" strike="noStrike" cap="none" dirty="0">
                <a:solidFill>
                  <a:srgbClr val="081835"/>
                </a:solidFill>
                <a:latin typeface="Rubik"/>
                <a:ea typeface="Arial"/>
                <a:cs typeface="Rubik"/>
                <a:sym typeface="Rubik"/>
              </a:rPr>
              <a:t>. </a:t>
            </a:r>
            <a:endParaRPr sz="1400" b="0" i="0" u="none" strike="noStrike" cap="none" dirty="0">
              <a:solidFill>
                <a:srgbClr val="000000"/>
              </a:solidFill>
              <a:latin typeface="Arial"/>
              <a:ea typeface="Arial"/>
              <a:cs typeface="Arial"/>
              <a:sym typeface="Arial"/>
            </a:endParaRPr>
          </a:p>
        </p:txBody>
      </p:sp>
      <p:grpSp>
        <p:nvGrpSpPr>
          <p:cNvPr id="98" name="Google Shape;98;p1"/>
          <p:cNvGrpSpPr/>
          <p:nvPr/>
        </p:nvGrpSpPr>
        <p:grpSpPr>
          <a:xfrm>
            <a:off x="7534812" y="8540068"/>
            <a:ext cx="2252341" cy="1750798"/>
            <a:chOff x="0" y="-47625"/>
            <a:chExt cx="593209" cy="461116"/>
          </a:xfrm>
        </p:grpSpPr>
        <p:sp>
          <p:nvSpPr>
            <p:cNvPr id="99" name="Google Shape;99;p1"/>
            <p:cNvSpPr/>
            <p:nvPr/>
          </p:nvSpPr>
          <p:spPr>
            <a:xfrm>
              <a:off x="0" y="0"/>
              <a:ext cx="593209" cy="413491"/>
            </a:xfrm>
            <a:custGeom>
              <a:avLst/>
              <a:gdLst/>
              <a:ahLst/>
              <a:cxnLst/>
              <a:rect l="l" t="t" r="r" b="b"/>
              <a:pathLst>
                <a:path w="593209" h="413491" extrusionOk="0">
                  <a:moveTo>
                    <a:pt x="0" y="0"/>
                  </a:moveTo>
                  <a:lnTo>
                    <a:pt x="593209" y="0"/>
                  </a:lnTo>
                  <a:lnTo>
                    <a:pt x="593209" y="413491"/>
                  </a:lnTo>
                  <a:lnTo>
                    <a:pt x="0" y="413491"/>
                  </a:lnTo>
                  <a:close/>
                </a:path>
              </a:pathLst>
            </a:custGeom>
            <a:solidFill>
              <a:srgbClr val="08183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p1"/>
            <p:cNvSpPr txBox="1"/>
            <p:nvPr/>
          </p:nvSpPr>
          <p:spPr>
            <a:xfrm>
              <a:off x="0" y="-47625"/>
              <a:ext cx="593209" cy="46111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2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61" name="Google Shape;261;p11"/>
          <p:cNvGrpSpPr/>
          <p:nvPr/>
        </p:nvGrpSpPr>
        <p:grpSpPr>
          <a:xfrm>
            <a:off x="1370819" y="3774258"/>
            <a:ext cx="535135" cy="535135"/>
            <a:chOff x="0" y="0"/>
            <a:chExt cx="812800" cy="812800"/>
          </a:xfrm>
        </p:grpSpPr>
        <p:sp>
          <p:nvSpPr>
            <p:cNvPr id="262" name="Google Shape;262;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4" name="Google Shape;264;p11"/>
          <p:cNvGrpSpPr/>
          <p:nvPr/>
        </p:nvGrpSpPr>
        <p:grpSpPr>
          <a:xfrm>
            <a:off x="15619220" y="9301606"/>
            <a:ext cx="745209" cy="745209"/>
            <a:chOff x="0" y="0"/>
            <a:chExt cx="812800" cy="812800"/>
          </a:xfrm>
        </p:grpSpPr>
        <p:sp>
          <p:nvSpPr>
            <p:cNvPr id="265" name="Google Shape;265;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67" name="Google Shape;267;p11"/>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268" name="Google Shape;268;p11"/>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9" name="Google Shape;269;p11"/>
          <p:cNvSpPr txBox="1"/>
          <p:nvPr/>
        </p:nvSpPr>
        <p:spPr>
          <a:xfrm>
            <a:off x="2043702" y="2815702"/>
            <a:ext cx="6573900" cy="1662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500"/>
              <a:buFont typeface="Arial"/>
              <a:buNone/>
            </a:pPr>
            <a:r>
              <a:rPr lang="en-US" sz="4500" b="1" i="0" u="none" strike="noStrike" cap="none">
                <a:solidFill>
                  <a:srgbClr val="081835"/>
                </a:solidFill>
                <a:latin typeface="Rubik"/>
                <a:ea typeface="Rubik"/>
                <a:cs typeface="Rubik"/>
                <a:sym typeface="Rubik"/>
              </a:rPr>
              <a:t>Disminución de ventas con publicidad</a:t>
            </a:r>
            <a:endParaRPr sz="1400" b="0" i="0" u="none" strike="noStrike" cap="none">
              <a:solidFill>
                <a:srgbClr val="000000"/>
              </a:solidFill>
              <a:latin typeface="Arial"/>
              <a:ea typeface="Arial"/>
              <a:cs typeface="Arial"/>
              <a:sym typeface="Arial"/>
            </a:endParaRPr>
          </a:p>
        </p:txBody>
      </p:sp>
      <p:sp>
        <p:nvSpPr>
          <p:cNvPr id="270" name="Google Shape;270;p11"/>
          <p:cNvSpPr txBox="1"/>
          <p:nvPr/>
        </p:nvSpPr>
        <p:spPr>
          <a:xfrm>
            <a:off x="2043689" y="4965542"/>
            <a:ext cx="5878002" cy="2585323"/>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En el periodo de febrero a marzo de 2022,  podemos ver que el impacto por publicidad en nuestro producto estrella se disminuyó. Se recomienda analizar el motivo de esta caída.</a:t>
            </a:r>
            <a:endParaRPr sz="1400" b="0" i="0" u="none" strike="noStrike" cap="none">
              <a:solidFill>
                <a:srgbClr val="000000"/>
              </a:solidFill>
              <a:latin typeface="Arial"/>
              <a:ea typeface="Arial"/>
              <a:cs typeface="Arial"/>
              <a:sym typeface="Arial"/>
            </a:endParaRPr>
          </a:p>
        </p:txBody>
      </p:sp>
      <p:pic>
        <p:nvPicPr>
          <p:cNvPr id="271" name="Google Shape;271;p11"/>
          <p:cNvPicPr preferRelativeResize="0"/>
          <p:nvPr/>
        </p:nvPicPr>
        <p:blipFill rotWithShape="1">
          <a:blip r:embed="rId5">
            <a:alphaModFix/>
          </a:blip>
          <a:srcRect/>
          <a:stretch/>
        </p:blipFill>
        <p:spPr>
          <a:xfrm>
            <a:off x="8908473" y="2815702"/>
            <a:ext cx="8884196" cy="5689475"/>
          </a:xfrm>
          <a:prstGeom prst="rect">
            <a:avLst/>
          </a:prstGeom>
          <a:noFill/>
          <a:ln>
            <a:noFill/>
          </a:ln>
        </p:spPr>
      </p:pic>
      <p:sp>
        <p:nvSpPr>
          <p:cNvPr id="272" name="Google Shape;272;p11"/>
          <p:cNvSpPr/>
          <p:nvPr/>
        </p:nvSpPr>
        <p:spPr>
          <a:xfrm>
            <a:off x="13243569" y="1028700"/>
            <a:ext cx="2232452" cy="1333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7214" y="60776"/>
                </a:moveTo>
                <a:lnTo>
                  <a:pt x="181192" y="110132"/>
                </a:lnTo>
                <a:lnTo>
                  <a:pt x="220511" y="115302"/>
                </a:lnTo>
                <a:lnTo>
                  <a:pt x="168695" y="351739"/>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Se recomienda analizar el motivo por el cual disminuyó el impacto de la publicidad para nuestro producto estrella en este periodo</a:t>
            </a:r>
            <a:endParaRPr/>
          </a:p>
        </p:txBody>
      </p:sp>
      <p:pic>
        <p:nvPicPr>
          <p:cNvPr id="273" name="Google Shape;273;p11" descr="Empresario con el dedo sobre el labio"/>
          <p:cNvPicPr preferRelativeResize="0"/>
          <p:nvPr/>
        </p:nvPicPr>
        <p:blipFill rotWithShape="1">
          <a:blip r:embed="rId6">
            <a:alphaModFix/>
          </a:blip>
          <a:srcRect/>
          <a:stretch/>
        </p:blipFill>
        <p:spPr>
          <a:xfrm>
            <a:off x="12026234" y="281499"/>
            <a:ext cx="893681" cy="25769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9999"/>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79" name="Google Shape;279;p12"/>
          <p:cNvGrpSpPr/>
          <p:nvPr/>
        </p:nvGrpSpPr>
        <p:grpSpPr>
          <a:xfrm>
            <a:off x="9755399" y="4333503"/>
            <a:ext cx="535135" cy="535135"/>
            <a:chOff x="0" y="0"/>
            <a:chExt cx="812800" cy="812800"/>
          </a:xfrm>
        </p:grpSpPr>
        <p:sp>
          <p:nvSpPr>
            <p:cNvPr id="280" name="Google Shape;280;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82" name="Google Shape;282;p12"/>
          <p:cNvGrpSpPr/>
          <p:nvPr/>
        </p:nvGrpSpPr>
        <p:grpSpPr>
          <a:xfrm>
            <a:off x="15619220" y="9301606"/>
            <a:ext cx="745209" cy="745209"/>
            <a:chOff x="0" y="0"/>
            <a:chExt cx="812800" cy="812800"/>
          </a:xfrm>
        </p:grpSpPr>
        <p:sp>
          <p:nvSpPr>
            <p:cNvPr id="283" name="Google Shape;283;p1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85" name="Google Shape;285;p12"/>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286" name="Google Shape;286;p12"/>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87" name="Google Shape;287;p12"/>
          <p:cNvPicPr preferRelativeResize="0"/>
          <p:nvPr/>
        </p:nvPicPr>
        <p:blipFill rotWithShape="1">
          <a:blip r:embed="rId5">
            <a:alphaModFix/>
          </a:blip>
          <a:srcRect t="21715" b="21714"/>
          <a:stretch/>
        </p:blipFill>
        <p:spPr>
          <a:xfrm>
            <a:off x="9339154" y="0"/>
            <a:ext cx="8948846" cy="3375958"/>
          </a:xfrm>
          <a:prstGeom prst="rect">
            <a:avLst/>
          </a:prstGeom>
          <a:noFill/>
          <a:ln>
            <a:noFill/>
          </a:ln>
        </p:spPr>
      </p:pic>
      <p:sp>
        <p:nvSpPr>
          <p:cNvPr id="288" name="Google Shape;288;p12"/>
          <p:cNvSpPr txBox="1"/>
          <p:nvPr/>
        </p:nvSpPr>
        <p:spPr>
          <a:xfrm>
            <a:off x="10442912" y="3602999"/>
            <a:ext cx="7201500" cy="1884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5100"/>
              <a:buFont typeface="Arial"/>
              <a:buNone/>
            </a:pPr>
            <a:r>
              <a:rPr lang="en-US" sz="5100" b="1" i="0" u="none" strike="noStrike" cap="none">
                <a:solidFill>
                  <a:srgbClr val="000000"/>
                </a:solidFill>
                <a:latin typeface="Rubik SemiBold"/>
                <a:ea typeface="Rubik SemiBold"/>
                <a:cs typeface="Rubik SemiBold"/>
                <a:sym typeface="Rubik SemiBold"/>
              </a:rPr>
              <a:t>Persistencia producto más vendido</a:t>
            </a:r>
            <a:endParaRPr sz="1400" b="0" i="0" u="none" strike="noStrike" cap="none">
              <a:solidFill>
                <a:srgbClr val="000000"/>
              </a:solidFill>
              <a:latin typeface="Arial"/>
              <a:ea typeface="Arial"/>
              <a:cs typeface="Arial"/>
              <a:sym typeface="Arial"/>
            </a:endParaRPr>
          </a:p>
        </p:txBody>
      </p:sp>
      <p:sp>
        <p:nvSpPr>
          <p:cNvPr id="289" name="Google Shape;289;p12"/>
          <p:cNvSpPr txBox="1"/>
          <p:nvPr/>
        </p:nvSpPr>
        <p:spPr>
          <a:xfrm>
            <a:off x="10442912" y="5857583"/>
            <a:ext cx="5548800" cy="2068259"/>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El producto estrella durante todos los periodos fue el mismo y vemos que ha tenido impacto por las campañas de publicidad.</a:t>
            </a:r>
            <a:endParaRPr sz="1400" b="0" i="0" u="none" strike="noStrike" cap="none">
              <a:solidFill>
                <a:srgbClr val="000000"/>
              </a:solidFill>
              <a:latin typeface="Arial"/>
              <a:ea typeface="Arial"/>
              <a:cs typeface="Arial"/>
              <a:sym typeface="Arial"/>
            </a:endParaRPr>
          </a:p>
        </p:txBody>
      </p:sp>
      <p:pic>
        <p:nvPicPr>
          <p:cNvPr id="290" name="Google Shape;290;p12"/>
          <p:cNvPicPr preferRelativeResize="0"/>
          <p:nvPr/>
        </p:nvPicPr>
        <p:blipFill rotWithShape="1">
          <a:blip r:embed="rId6">
            <a:alphaModFix/>
          </a:blip>
          <a:srcRect/>
          <a:stretch/>
        </p:blipFill>
        <p:spPr>
          <a:xfrm>
            <a:off x="532594" y="3375958"/>
            <a:ext cx="8690211" cy="5589067"/>
          </a:xfrm>
          <a:prstGeom prst="rect">
            <a:avLst/>
          </a:prstGeom>
          <a:noFill/>
          <a:ln>
            <a:noFill/>
          </a:ln>
        </p:spPr>
      </p:pic>
      <p:sp>
        <p:nvSpPr>
          <p:cNvPr id="291" name="Google Shape;291;p12"/>
          <p:cNvSpPr/>
          <p:nvPr/>
        </p:nvSpPr>
        <p:spPr>
          <a:xfrm>
            <a:off x="3293594" y="720483"/>
            <a:ext cx="2232452" cy="1333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77" y="64517"/>
                </a:moveTo>
                <a:lnTo>
                  <a:pt x="-16158" y="80210"/>
                </a:lnTo>
                <a:lnTo>
                  <a:pt x="-58758" y="85380"/>
                </a:lnTo>
                <a:lnTo>
                  <a:pt x="-88232" y="274441"/>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El producto estrella durante todos los periodos fue el mismo</a:t>
            </a:r>
            <a:endParaRPr/>
          </a:p>
        </p:txBody>
      </p:sp>
      <p:pic>
        <p:nvPicPr>
          <p:cNvPr id="292" name="Google Shape;292;p12" descr="Empresario sosteniendo un bloc de notas"/>
          <p:cNvPicPr preferRelativeResize="0"/>
          <p:nvPr/>
        </p:nvPicPr>
        <p:blipFill rotWithShape="1">
          <a:blip r:embed="rId7">
            <a:alphaModFix/>
          </a:blip>
          <a:srcRect/>
          <a:stretch/>
        </p:blipFill>
        <p:spPr>
          <a:xfrm>
            <a:off x="5795602" y="425286"/>
            <a:ext cx="899867" cy="29506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3" descr="Mujer sosteniendo un letrero"/>
          <p:cNvPicPr preferRelativeResize="0"/>
          <p:nvPr/>
        </p:nvPicPr>
        <p:blipFill rotWithShape="1">
          <a:blip r:embed="rId3">
            <a:alphaModFix/>
          </a:blip>
          <a:srcRect/>
          <a:stretch/>
        </p:blipFill>
        <p:spPr>
          <a:xfrm>
            <a:off x="924342" y="-1382400"/>
            <a:ext cx="16764000" cy="25215827"/>
          </a:xfrm>
          <a:prstGeom prst="rect">
            <a:avLst/>
          </a:prstGeom>
          <a:noFill/>
          <a:ln>
            <a:noFill/>
          </a:ln>
        </p:spPr>
      </p:pic>
      <p:sp>
        <p:nvSpPr>
          <p:cNvPr id="298" name="Google Shape;298;p13"/>
          <p:cNvSpPr/>
          <p:nvPr/>
        </p:nvSpPr>
        <p:spPr>
          <a:xfrm>
            <a:off x="21621" y="361344"/>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mt="12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9" name="Google Shape;299;p13"/>
          <p:cNvGrpSpPr/>
          <p:nvPr/>
        </p:nvGrpSpPr>
        <p:grpSpPr>
          <a:xfrm>
            <a:off x="1103252" y="4875933"/>
            <a:ext cx="535135" cy="535135"/>
            <a:chOff x="0" y="0"/>
            <a:chExt cx="812800" cy="812800"/>
          </a:xfrm>
        </p:grpSpPr>
        <p:sp>
          <p:nvSpPr>
            <p:cNvPr id="300" name="Google Shape;3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02" name="Google Shape;302;p13"/>
          <p:cNvGrpSpPr/>
          <p:nvPr/>
        </p:nvGrpSpPr>
        <p:grpSpPr>
          <a:xfrm>
            <a:off x="15619220" y="9301606"/>
            <a:ext cx="745209" cy="745209"/>
            <a:chOff x="0" y="0"/>
            <a:chExt cx="812800" cy="812800"/>
          </a:xfrm>
        </p:grpSpPr>
        <p:sp>
          <p:nvSpPr>
            <p:cNvPr id="303" name="Google Shape;30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05" name="Google Shape;305;p13"/>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306" name="Google Shape;306;p13"/>
          <p:cNvSpPr/>
          <p:nvPr/>
        </p:nvSpPr>
        <p:spPr>
          <a:xfrm>
            <a:off x="1028700" y="8427158"/>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13"/>
          <p:cNvSpPr/>
          <p:nvPr/>
        </p:nvSpPr>
        <p:spPr>
          <a:xfrm>
            <a:off x="6311967" y="1853704"/>
            <a:ext cx="11233083" cy="7114726"/>
          </a:xfrm>
          <a:custGeom>
            <a:avLst/>
            <a:gdLst/>
            <a:ahLst/>
            <a:cxnLst/>
            <a:rect l="l" t="t" r="r" b="b"/>
            <a:pathLst>
              <a:path w="11233083" h="7114726" extrusionOk="0">
                <a:moveTo>
                  <a:pt x="0" y="0"/>
                </a:moveTo>
                <a:lnTo>
                  <a:pt x="11233083" y="0"/>
                </a:lnTo>
                <a:lnTo>
                  <a:pt x="11233083" y="7114726"/>
                </a:lnTo>
                <a:lnTo>
                  <a:pt x="0" y="7114726"/>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13"/>
          <p:cNvSpPr txBox="1"/>
          <p:nvPr/>
        </p:nvSpPr>
        <p:spPr>
          <a:xfrm>
            <a:off x="7054917" y="138028"/>
            <a:ext cx="9785796" cy="19389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500"/>
              <a:buFont typeface="Arial"/>
              <a:buNone/>
            </a:pPr>
            <a:r>
              <a:rPr lang="en-US" sz="4500" b="1" i="0" u="none" strike="noStrike" cap="none">
                <a:solidFill>
                  <a:srgbClr val="081835"/>
                </a:solidFill>
                <a:latin typeface="Rubik"/>
                <a:ea typeface="Rubik"/>
                <a:cs typeface="Rubik"/>
                <a:sym typeface="Rubik"/>
              </a:rPr>
              <a:t>Venta general de productos resto del país</a:t>
            </a:r>
            <a:endParaRPr sz="1400" b="0" i="0" u="none" strike="noStrike" cap="none">
              <a:solidFill>
                <a:srgbClr val="000000"/>
              </a:solidFill>
              <a:latin typeface="Arial"/>
              <a:ea typeface="Arial"/>
              <a:cs typeface="Arial"/>
              <a:sym typeface="Arial"/>
            </a:endParaRPr>
          </a:p>
        </p:txBody>
      </p:sp>
      <p:sp>
        <p:nvSpPr>
          <p:cNvPr id="309" name="Google Shape;309;p13"/>
          <p:cNvSpPr txBox="1"/>
          <p:nvPr/>
        </p:nvSpPr>
        <p:spPr>
          <a:xfrm>
            <a:off x="7453823" y="6948819"/>
            <a:ext cx="4109528" cy="1551194"/>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El producto estrella no es el mismo en los estados con mayor venta.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4"/>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mt="19999"/>
            </a:blip>
            <a:stretch>
              <a:fillRect t="-12215" b="-1221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15" name="Google Shape;315;p14"/>
          <p:cNvGrpSpPr/>
          <p:nvPr/>
        </p:nvGrpSpPr>
        <p:grpSpPr>
          <a:xfrm>
            <a:off x="1103252" y="2024473"/>
            <a:ext cx="535135" cy="535135"/>
            <a:chOff x="0" y="0"/>
            <a:chExt cx="812800" cy="812800"/>
          </a:xfrm>
        </p:grpSpPr>
        <p:sp>
          <p:nvSpPr>
            <p:cNvPr id="316" name="Google Shape;31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18" name="Google Shape;318;p14"/>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319" name="Google Shape;319;p14"/>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0" name="Google Shape;320;p14"/>
          <p:cNvSpPr/>
          <p:nvPr/>
        </p:nvSpPr>
        <p:spPr>
          <a:xfrm>
            <a:off x="1103252" y="2896829"/>
            <a:ext cx="9805469" cy="6205845"/>
          </a:xfrm>
          <a:custGeom>
            <a:avLst/>
            <a:gdLst/>
            <a:ahLst/>
            <a:cxnLst/>
            <a:rect l="l" t="t" r="r" b="b"/>
            <a:pathLst>
              <a:path w="9805469" h="6205845" extrusionOk="0">
                <a:moveTo>
                  <a:pt x="0" y="0"/>
                </a:moveTo>
                <a:lnTo>
                  <a:pt x="9805469" y="0"/>
                </a:lnTo>
                <a:lnTo>
                  <a:pt x="9805469" y="6205845"/>
                </a:lnTo>
                <a:lnTo>
                  <a:pt x="0" y="620584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 name="Google Shape;321;p14"/>
          <p:cNvSpPr txBox="1"/>
          <p:nvPr/>
        </p:nvSpPr>
        <p:spPr>
          <a:xfrm>
            <a:off x="1849427" y="1862162"/>
            <a:ext cx="7869333" cy="76450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400"/>
              <a:buFont typeface="Arial"/>
              <a:buNone/>
            </a:pPr>
            <a:r>
              <a:rPr lang="en-US" sz="4400" b="1" i="0" u="none" strike="noStrike" cap="none">
                <a:solidFill>
                  <a:srgbClr val="000000"/>
                </a:solidFill>
                <a:latin typeface="Rubik SemiBold"/>
                <a:ea typeface="Rubik SemiBold"/>
                <a:cs typeface="Rubik SemiBold"/>
                <a:sym typeface="Rubik SemiBold"/>
              </a:rPr>
              <a:t>Productos Encontrados</a:t>
            </a:r>
            <a:endParaRPr sz="1400" b="0" i="0" u="none" strike="noStrike" cap="none">
              <a:solidFill>
                <a:srgbClr val="000000"/>
              </a:solidFill>
              <a:latin typeface="Arial"/>
              <a:ea typeface="Arial"/>
              <a:cs typeface="Arial"/>
              <a:sym typeface="Arial"/>
            </a:endParaRPr>
          </a:p>
        </p:txBody>
      </p:sp>
      <p:sp>
        <p:nvSpPr>
          <p:cNvPr id="322" name="Google Shape;322;p14"/>
          <p:cNvSpPr txBox="1"/>
          <p:nvPr/>
        </p:nvSpPr>
        <p:spPr>
          <a:xfrm>
            <a:off x="11410081" y="4580511"/>
            <a:ext cx="3302579" cy="4136517"/>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Notamos que tenemos dos productos que impactan fuertemente nuestras ventas a nivel nacional como a nivel estatal. Sin embargo, uno de ellos no es del top 3.</a:t>
            </a:r>
            <a:endParaRPr sz="1400" b="0" i="0" u="none" strike="noStrike" cap="none">
              <a:solidFill>
                <a:srgbClr val="000000"/>
              </a:solidFill>
              <a:latin typeface="Arial"/>
              <a:ea typeface="Arial"/>
              <a:cs typeface="Arial"/>
              <a:sym typeface="Arial"/>
            </a:endParaRPr>
          </a:p>
        </p:txBody>
      </p:sp>
      <p:pic>
        <p:nvPicPr>
          <p:cNvPr id="323" name="Google Shape;323;p14" descr="Empresario contando dos"/>
          <p:cNvPicPr preferRelativeResize="0"/>
          <p:nvPr/>
        </p:nvPicPr>
        <p:blipFill rotWithShape="1">
          <a:blip r:embed="rId6">
            <a:alphaModFix/>
          </a:blip>
          <a:srcRect/>
          <a:stretch/>
        </p:blipFill>
        <p:spPr>
          <a:xfrm>
            <a:off x="14005002" y="931081"/>
            <a:ext cx="3579959" cy="84248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2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29" name="Google Shape;329;p15"/>
          <p:cNvGrpSpPr/>
          <p:nvPr/>
        </p:nvGrpSpPr>
        <p:grpSpPr>
          <a:xfrm>
            <a:off x="493565" y="4608365"/>
            <a:ext cx="535135" cy="535135"/>
            <a:chOff x="0" y="0"/>
            <a:chExt cx="812800" cy="812800"/>
          </a:xfrm>
        </p:grpSpPr>
        <p:sp>
          <p:nvSpPr>
            <p:cNvPr id="330" name="Google Shape;330;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32" name="Google Shape;332;p15"/>
          <p:cNvGrpSpPr/>
          <p:nvPr/>
        </p:nvGrpSpPr>
        <p:grpSpPr>
          <a:xfrm>
            <a:off x="15619220" y="9301606"/>
            <a:ext cx="745209" cy="745209"/>
            <a:chOff x="0" y="0"/>
            <a:chExt cx="812800" cy="812800"/>
          </a:xfrm>
        </p:grpSpPr>
        <p:sp>
          <p:nvSpPr>
            <p:cNvPr id="333" name="Google Shape;333;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35" name="Google Shape;335;p15"/>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336" name="Google Shape;336;p15"/>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15"/>
          <p:cNvSpPr/>
          <p:nvPr/>
        </p:nvSpPr>
        <p:spPr>
          <a:xfrm>
            <a:off x="8242325" y="1833548"/>
            <a:ext cx="10045675" cy="6619905"/>
          </a:xfrm>
          <a:custGeom>
            <a:avLst/>
            <a:gdLst/>
            <a:ahLst/>
            <a:cxnLst/>
            <a:rect l="l" t="t" r="r" b="b"/>
            <a:pathLst>
              <a:path w="10045675" h="6619905" extrusionOk="0">
                <a:moveTo>
                  <a:pt x="0" y="0"/>
                </a:moveTo>
                <a:lnTo>
                  <a:pt x="10045675" y="0"/>
                </a:lnTo>
                <a:lnTo>
                  <a:pt x="10045675" y="6619904"/>
                </a:lnTo>
                <a:lnTo>
                  <a:pt x="0" y="66199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8" name="Google Shape;338;p15"/>
          <p:cNvSpPr txBox="1"/>
          <p:nvPr/>
        </p:nvSpPr>
        <p:spPr>
          <a:xfrm>
            <a:off x="1341314" y="1833548"/>
            <a:ext cx="4921389" cy="23265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400"/>
              <a:buFont typeface="Arial"/>
              <a:buNone/>
            </a:pPr>
            <a:r>
              <a:rPr lang="en-US" sz="4400" b="1" i="0" u="none" strike="noStrike" cap="none">
                <a:solidFill>
                  <a:srgbClr val="081835"/>
                </a:solidFill>
                <a:latin typeface="Rubik"/>
                <a:ea typeface="Rubik"/>
                <a:cs typeface="Rubik"/>
                <a:sym typeface="Rubik"/>
              </a:rPr>
              <a:t>Impacto en productos del Top 5</a:t>
            </a:r>
            <a:endParaRPr sz="1400" b="0" i="0" u="none" strike="noStrike" cap="none">
              <a:solidFill>
                <a:srgbClr val="000000"/>
              </a:solidFill>
              <a:latin typeface="Arial"/>
              <a:ea typeface="Arial"/>
              <a:cs typeface="Arial"/>
              <a:sym typeface="Arial"/>
            </a:endParaRPr>
          </a:p>
        </p:txBody>
      </p:sp>
      <p:sp>
        <p:nvSpPr>
          <p:cNvPr id="339" name="Google Shape;339;p15"/>
          <p:cNvSpPr txBox="1"/>
          <p:nvPr/>
        </p:nvSpPr>
        <p:spPr>
          <a:xfrm>
            <a:off x="1177231" y="5744506"/>
            <a:ext cx="4921500" cy="24375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Buscamos lograr un impacto importante en nuestros productos del top 5. Para aumentar las ventas de una manera similar al producto estrella.</a:t>
            </a:r>
            <a:endParaRPr sz="1400" b="0" i="0" u="none" strike="noStrike" cap="none">
              <a:solidFill>
                <a:srgbClr val="000000"/>
              </a:solidFill>
              <a:latin typeface="Arial"/>
              <a:ea typeface="Arial"/>
              <a:cs typeface="Arial"/>
              <a:sym typeface="Arial"/>
            </a:endParaRPr>
          </a:p>
        </p:txBody>
      </p:sp>
      <p:pic>
        <p:nvPicPr>
          <p:cNvPr id="340" name="Google Shape;340;p15" descr="Empresario contando cinco"/>
          <p:cNvPicPr preferRelativeResize="0"/>
          <p:nvPr/>
        </p:nvPicPr>
        <p:blipFill rotWithShape="1">
          <a:blip r:embed="rId6">
            <a:alphaModFix/>
          </a:blip>
          <a:srcRect/>
          <a:stretch/>
        </p:blipFill>
        <p:spPr>
          <a:xfrm>
            <a:off x="5628502" y="2104994"/>
            <a:ext cx="2718750" cy="66199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16" descr="Empresario joven sosteniendo un letrero sonriendo"/>
          <p:cNvPicPr preferRelativeResize="0"/>
          <p:nvPr/>
        </p:nvPicPr>
        <p:blipFill rotWithShape="1">
          <a:blip r:embed="rId3">
            <a:alphaModFix/>
          </a:blip>
          <a:srcRect/>
          <a:stretch/>
        </p:blipFill>
        <p:spPr>
          <a:xfrm>
            <a:off x="-16623" y="-2668608"/>
            <a:ext cx="13528087" cy="23064127"/>
          </a:xfrm>
          <a:prstGeom prst="rect">
            <a:avLst/>
          </a:prstGeom>
          <a:noFill/>
          <a:ln>
            <a:noFill/>
          </a:ln>
        </p:spPr>
      </p:pic>
      <p:sp>
        <p:nvSpPr>
          <p:cNvPr id="346" name="Google Shape;346;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mt="29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47" name="Google Shape;347;p16"/>
          <p:cNvGrpSpPr/>
          <p:nvPr/>
        </p:nvGrpSpPr>
        <p:grpSpPr>
          <a:xfrm>
            <a:off x="11960129" y="1923558"/>
            <a:ext cx="535135" cy="535135"/>
            <a:chOff x="0" y="0"/>
            <a:chExt cx="812800" cy="812800"/>
          </a:xfrm>
        </p:grpSpPr>
        <p:sp>
          <p:nvSpPr>
            <p:cNvPr id="348" name="Google Shape;34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0" name="Google Shape;350;p16"/>
          <p:cNvSpPr/>
          <p:nvPr/>
        </p:nvSpPr>
        <p:spPr>
          <a:xfrm>
            <a:off x="344462" y="487428"/>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51" name="Google Shape;351;p16"/>
          <p:cNvGrpSpPr/>
          <p:nvPr/>
        </p:nvGrpSpPr>
        <p:grpSpPr>
          <a:xfrm>
            <a:off x="15619220" y="9301606"/>
            <a:ext cx="745209" cy="745209"/>
            <a:chOff x="0" y="0"/>
            <a:chExt cx="812800" cy="812800"/>
          </a:xfrm>
        </p:grpSpPr>
        <p:sp>
          <p:nvSpPr>
            <p:cNvPr id="352" name="Google Shape;35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54" name="Google Shape;354;p16"/>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pic>
        <p:nvPicPr>
          <p:cNvPr id="355" name="Google Shape;355;p16"/>
          <p:cNvPicPr preferRelativeResize="0"/>
          <p:nvPr/>
        </p:nvPicPr>
        <p:blipFill rotWithShape="1">
          <a:blip r:embed="rId6">
            <a:alphaModFix/>
          </a:blip>
          <a:srcRect l="342" r="341"/>
          <a:stretch/>
        </p:blipFill>
        <p:spPr>
          <a:xfrm>
            <a:off x="1061277" y="2640430"/>
            <a:ext cx="11403708" cy="7159142"/>
          </a:xfrm>
          <a:prstGeom prst="rect">
            <a:avLst/>
          </a:prstGeom>
          <a:noFill/>
          <a:ln>
            <a:noFill/>
          </a:ln>
        </p:spPr>
      </p:pic>
      <p:sp>
        <p:nvSpPr>
          <p:cNvPr id="356" name="Google Shape;356;p16"/>
          <p:cNvSpPr txBox="1"/>
          <p:nvPr/>
        </p:nvSpPr>
        <p:spPr>
          <a:xfrm>
            <a:off x="12634809" y="1089500"/>
            <a:ext cx="4872702" cy="210800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000"/>
              <a:buFont typeface="Arial"/>
              <a:buNone/>
            </a:pPr>
            <a:r>
              <a:rPr lang="en-US" sz="4000" b="1" i="0" u="none" strike="noStrike" cap="none">
                <a:solidFill>
                  <a:srgbClr val="000000"/>
                </a:solidFill>
                <a:latin typeface="Rubik SemiBold"/>
                <a:ea typeface="Rubik SemiBold"/>
                <a:cs typeface="Rubik SemiBold"/>
                <a:sym typeface="Rubik SemiBold"/>
              </a:rPr>
              <a:t>Impacto de ventas con publicidad por región</a:t>
            </a:r>
            <a:endParaRPr sz="1400" b="0" i="0" u="none" strike="noStrike" cap="none">
              <a:solidFill>
                <a:srgbClr val="000000"/>
              </a:solidFill>
              <a:latin typeface="Arial"/>
              <a:ea typeface="Arial"/>
              <a:cs typeface="Arial"/>
              <a:sym typeface="Arial"/>
            </a:endParaRPr>
          </a:p>
        </p:txBody>
      </p:sp>
      <p:sp>
        <p:nvSpPr>
          <p:cNvPr id="357" name="Google Shape;357;p16"/>
          <p:cNvSpPr txBox="1"/>
          <p:nvPr/>
        </p:nvSpPr>
        <p:spPr>
          <a:xfrm>
            <a:off x="12679859" y="3812644"/>
            <a:ext cx="4782600" cy="34716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Las campañas de marketing han tenido impacto en los siguientes estados. Donde tenemos mayor venta. Se observa que la región central del país acumula ganancia de alrededor de $23k MNX.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9255" b="-925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63" name="Google Shape;363;p18"/>
          <p:cNvGrpSpPr/>
          <p:nvPr/>
        </p:nvGrpSpPr>
        <p:grpSpPr>
          <a:xfrm>
            <a:off x="1569972" y="2684326"/>
            <a:ext cx="535135" cy="535135"/>
            <a:chOff x="0" y="0"/>
            <a:chExt cx="812800" cy="812800"/>
          </a:xfrm>
        </p:grpSpPr>
        <p:sp>
          <p:nvSpPr>
            <p:cNvPr id="364" name="Google Shape;364;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66" name="Google Shape;366;p18"/>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67" name="Google Shape;367;p18"/>
          <p:cNvGrpSpPr/>
          <p:nvPr/>
        </p:nvGrpSpPr>
        <p:grpSpPr>
          <a:xfrm>
            <a:off x="1632333" y="5053139"/>
            <a:ext cx="7316513" cy="3663888"/>
            <a:chOff x="0" y="-47625"/>
            <a:chExt cx="1926983" cy="964975"/>
          </a:xfrm>
        </p:grpSpPr>
        <p:sp>
          <p:nvSpPr>
            <p:cNvPr id="368" name="Google Shape;368;p18"/>
            <p:cNvSpPr/>
            <p:nvPr/>
          </p:nvSpPr>
          <p:spPr>
            <a:xfrm>
              <a:off x="0" y="0"/>
              <a:ext cx="1926983" cy="917350"/>
            </a:xfrm>
            <a:custGeom>
              <a:avLst/>
              <a:gdLst/>
              <a:ahLst/>
              <a:cxnLst/>
              <a:rect l="l" t="t" r="r" b="b"/>
              <a:pathLst>
                <a:path w="1926983" h="917350" extrusionOk="0">
                  <a:moveTo>
                    <a:pt x="56082" y="0"/>
                  </a:moveTo>
                  <a:lnTo>
                    <a:pt x="1870901" y="0"/>
                  </a:lnTo>
                  <a:cubicBezTo>
                    <a:pt x="1901874" y="0"/>
                    <a:pt x="1926983" y="25109"/>
                    <a:pt x="1926983" y="56082"/>
                  </a:cubicBezTo>
                  <a:lnTo>
                    <a:pt x="1926983" y="861268"/>
                  </a:lnTo>
                  <a:cubicBezTo>
                    <a:pt x="1926983" y="876142"/>
                    <a:pt x="1921074" y="890407"/>
                    <a:pt x="1910557" y="900924"/>
                  </a:cubicBezTo>
                  <a:cubicBezTo>
                    <a:pt x="1900040" y="911441"/>
                    <a:pt x="1885775" y="917350"/>
                    <a:pt x="1870901" y="917350"/>
                  </a:cubicBezTo>
                  <a:lnTo>
                    <a:pt x="56082" y="917350"/>
                  </a:lnTo>
                  <a:cubicBezTo>
                    <a:pt x="25109" y="917350"/>
                    <a:pt x="0" y="892241"/>
                    <a:pt x="0" y="861268"/>
                  </a:cubicBezTo>
                  <a:lnTo>
                    <a:pt x="0" y="56082"/>
                  </a:lnTo>
                  <a:cubicBezTo>
                    <a:pt x="0" y="41208"/>
                    <a:pt x="5909" y="26943"/>
                    <a:pt x="16426" y="16426"/>
                  </a:cubicBezTo>
                  <a:cubicBezTo>
                    <a:pt x="26943" y="5909"/>
                    <a:pt x="41208" y="0"/>
                    <a:pt x="560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8"/>
            <p:cNvSpPr txBox="1"/>
            <p:nvPr/>
          </p:nvSpPr>
          <p:spPr>
            <a:xfrm>
              <a:off x="0" y="-47625"/>
              <a:ext cx="1926983" cy="96497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70" name="Google Shape;370;p18"/>
          <p:cNvGrpSpPr/>
          <p:nvPr/>
        </p:nvGrpSpPr>
        <p:grpSpPr>
          <a:xfrm>
            <a:off x="9401514" y="5053139"/>
            <a:ext cx="7316513" cy="3663888"/>
            <a:chOff x="0" y="-47625"/>
            <a:chExt cx="1926983" cy="964975"/>
          </a:xfrm>
        </p:grpSpPr>
        <p:sp>
          <p:nvSpPr>
            <p:cNvPr id="371" name="Google Shape;371;p18"/>
            <p:cNvSpPr/>
            <p:nvPr/>
          </p:nvSpPr>
          <p:spPr>
            <a:xfrm>
              <a:off x="0" y="0"/>
              <a:ext cx="1926983" cy="917350"/>
            </a:xfrm>
            <a:custGeom>
              <a:avLst/>
              <a:gdLst/>
              <a:ahLst/>
              <a:cxnLst/>
              <a:rect l="l" t="t" r="r" b="b"/>
              <a:pathLst>
                <a:path w="1926983" h="917350" extrusionOk="0">
                  <a:moveTo>
                    <a:pt x="56082" y="0"/>
                  </a:moveTo>
                  <a:lnTo>
                    <a:pt x="1870901" y="0"/>
                  </a:lnTo>
                  <a:cubicBezTo>
                    <a:pt x="1901874" y="0"/>
                    <a:pt x="1926983" y="25109"/>
                    <a:pt x="1926983" y="56082"/>
                  </a:cubicBezTo>
                  <a:lnTo>
                    <a:pt x="1926983" y="861268"/>
                  </a:lnTo>
                  <a:cubicBezTo>
                    <a:pt x="1926983" y="876142"/>
                    <a:pt x="1921074" y="890407"/>
                    <a:pt x="1910557" y="900924"/>
                  </a:cubicBezTo>
                  <a:cubicBezTo>
                    <a:pt x="1900040" y="911441"/>
                    <a:pt x="1885775" y="917350"/>
                    <a:pt x="1870901" y="917350"/>
                  </a:cubicBezTo>
                  <a:lnTo>
                    <a:pt x="56082" y="917350"/>
                  </a:lnTo>
                  <a:cubicBezTo>
                    <a:pt x="25109" y="917350"/>
                    <a:pt x="0" y="892241"/>
                    <a:pt x="0" y="861268"/>
                  </a:cubicBezTo>
                  <a:lnTo>
                    <a:pt x="0" y="56082"/>
                  </a:lnTo>
                  <a:cubicBezTo>
                    <a:pt x="0" y="41208"/>
                    <a:pt x="5909" y="26943"/>
                    <a:pt x="16426" y="16426"/>
                  </a:cubicBezTo>
                  <a:cubicBezTo>
                    <a:pt x="26943" y="5909"/>
                    <a:pt x="41208" y="0"/>
                    <a:pt x="560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8"/>
            <p:cNvSpPr txBox="1"/>
            <p:nvPr/>
          </p:nvSpPr>
          <p:spPr>
            <a:xfrm>
              <a:off x="0" y="-47625"/>
              <a:ext cx="1926983" cy="96497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73" name="Google Shape;373;p18"/>
          <p:cNvGrpSpPr/>
          <p:nvPr/>
        </p:nvGrpSpPr>
        <p:grpSpPr>
          <a:xfrm>
            <a:off x="9463483" y="1029537"/>
            <a:ext cx="7316513" cy="3663888"/>
            <a:chOff x="0" y="-47625"/>
            <a:chExt cx="1926983" cy="964975"/>
          </a:xfrm>
        </p:grpSpPr>
        <p:sp>
          <p:nvSpPr>
            <p:cNvPr id="374" name="Google Shape;374;p18"/>
            <p:cNvSpPr/>
            <p:nvPr/>
          </p:nvSpPr>
          <p:spPr>
            <a:xfrm>
              <a:off x="0" y="0"/>
              <a:ext cx="1926983" cy="917350"/>
            </a:xfrm>
            <a:custGeom>
              <a:avLst/>
              <a:gdLst/>
              <a:ahLst/>
              <a:cxnLst/>
              <a:rect l="l" t="t" r="r" b="b"/>
              <a:pathLst>
                <a:path w="1926983" h="917350" extrusionOk="0">
                  <a:moveTo>
                    <a:pt x="56082" y="0"/>
                  </a:moveTo>
                  <a:lnTo>
                    <a:pt x="1870901" y="0"/>
                  </a:lnTo>
                  <a:cubicBezTo>
                    <a:pt x="1901874" y="0"/>
                    <a:pt x="1926983" y="25109"/>
                    <a:pt x="1926983" y="56082"/>
                  </a:cubicBezTo>
                  <a:lnTo>
                    <a:pt x="1926983" y="861268"/>
                  </a:lnTo>
                  <a:cubicBezTo>
                    <a:pt x="1926983" y="876142"/>
                    <a:pt x="1921074" y="890407"/>
                    <a:pt x="1910557" y="900924"/>
                  </a:cubicBezTo>
                  <a:cubicBezTo>
                    <a:pt x="1900040" y="911441"/>
                    <a:pt x="1885775" y="917350"/>
                    <a:pt x="1870901" y="917350"/>
                  </a:cubicBezTo>
                  <a:lnTo>
                    <a:pt x="56082" y="917350"/>
                  </a:lnTo>
                  <a:cubicBezTo>
                    <a:pt x="25109" y="917350"/>
                    <a:pt x="0" y="892241"/>
                    <a:pt x="0" y="861268"/>
                  </a:cubicBezTo>
                  <a:lnTo>
                    <a:pt x="0" y="56082"/>
                  </a:lnTo>
                  <a:cubicBezTo>
                    <a:pt x="0" y="41208"/>
                    <a:pt x="5909" y="26943"/>
                    <a:pt x="16426" y="16426"/>
                  </a:cubicBezTo>
                  <a:cubicBezTo>
                    <a:pt x="26943" y="5909"/>
                    <a:pt x="41208" y="0"/>
                    <a:pt x="560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8"/>
            <p:cNvSpPr txBox="1"/>
            <p:nvPr/>
          </p:nvSpPr>
          <p:spPr>
            <a:xfrm>
              <a:off x="0" y="-47625"/>
              <a:ext cx="1926983" cy="96497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76" name="Google Shape;376;p18"/>
          <p:cNvSpPr txBox="1"/>
          <p:nvPr/>
        </p:nvSpPr>
        <p:spPr>
          <a:xfrm>
            <a:off x="2105132" y="5281478"/>
            <a:ext cx="6495000" cy="10710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Clr>
                <a:srgbClr val="000000"/>
              </a:buClr>
              <a:buSzPts val="2899"/>
              <a:buFont typeface="Arial"/>
              <a:buNone/>
            </a:pPr>
            <a:r>
              <a:rPr lang="en-US" sz="2899" b="1" i="0" u="none" strike="noStrike" cap="none">
                <a:solidFill>
                  <a:srgbClr val="081835"/>
                </a:solidFill>
                <a:latin typeface="Rubik SemiBold"/>
                <a:ea typeface="Rubik SemiBold"/>
                <a:cs typeface="Rubik SemiBold"/>
                <a:sym typeface="Rubik SemiBold"/>
              </a:rPr>
              <a:t>Énfasis en el producto más vendido</a:t>
            </a:r>
            <a:endParaRPr sz="900" b="0" i="0" u="none" strike="noStrike" cap="none">
              <a:solidFill>
                <a:srgbClr val="000000"/>
              </a:solidFill>
              <a:latin typeface="Arial"/>
              <a:ea typeface="Arial"/>
              <a:cs typeface="Arial"/>
              <a:sym typeface="Arial"/>
            </a:endParaRPr>
          </a:p>
        </p:txBody>
      </p:sp>
      <p:sp>
        <p:nvSpPr>
          <p:cNvPr id="377" name="Google Shape;377;p18"/>
          <p:cNvSpPr/>
          <p:nvPr/>
        </p:nvSpPr>
        <p:spPr>
          <a:xfrm>
            <a:off x="1117882" y="4886763"/>
            <a:ext cx="925213" cy="1176741"/>
          </a:xfrm>
          <a:custGeom>
            <a:avLst/>
            <a:gdLst/>
            <a:ahLst/>
            <a:cxnLst/>
            <a:rect l="l" t="t" r="r" b="b"/>
            <a:pathLst>
              <a:path w="925213" h="1176741" extrusionOk="0">
                <a:moveTo>
                  <a:pt x="0" y="0"/>
                </a:moveTo>
                <a:lnTo>
                  <a:pt x="925213" y="0"/>
                </a:lnTo>
                <a:lnTo>
                  <a:pt x="925213" y="1176741"/>
                </a:lnTo>
                <a:lnTo>
                  <a:pt x="0" y="1176741"/>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8" name="Google Shape;378;p18"/>
          <p:cNvSpPr/>
          <p:nvPr/>
        </p:nvSpPr>
        <p:spPr>
          <a:xfrm>
            <a:off x="14069944" y="885069"/>
            <a:ext cx="2986279" cy="1089992"/>
          </a:xfrm>
          <a:custGeom>
            <a:avLst/>
            <a:gdLst/>
            <a:ahLst/>
            <a:cxnLst/>
            <a:rect l="l" t="t" r="r" b="b"/>
            <a:pathLst>
              <a:path w="2986279" h="1089992" extrusionOk="0">
                <a:moveTo>
                  <a:pt x="0" y="0"/>
                </a:moveTo>
                <a:lnTo>
                  <a:pt x="2986280" y="0"/>
                </a:lnTo>
                <a:lnTo>
                  <a:pt x="2986280" y="1089992"/>
                </a:lnTo>
                <a:lnTo>
                  <a:pt x="0" y="1089992"/>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9" name="Google Shape;379;p18"/>
          <p:cNvSpPr/>
          <p:nvPr/>
        </p:nvSpPr>
        <p:spPr>
          <a:xfrm>
            <a:off x="16060201" y="5053153"/>
            <a:ext cx="804595" cy="1010358"/>
          </a:xfrm>
          <a:custGeom>
            <a:avLst/>
            <a:gdLst/>
            <a:ahLst/>
            <a:cxnLst/>
            <a:rect l="l" t="t" r="r" b="b"/>
            <a:pathLst>
              <a:path w="1797978" h="1837014" extrusionOk="0">
                <a:moveTo>
                  <a:pt x="0" y="0"/>
                </a:moveTo>
                <a:lnTo>
                  <a:pt x="1797978" y="0"/>
                </a:lnTo>
                <a:lnTo>
                  <a:pt x="1797978" y="1837014"/>
                </a:lnTo>
                <a:lnTo>
                  <a:pt x="0" y="1837014"/>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0" name="Google Shape;380;p18"/>
          <p:cNvSpPr txBox="1"/>
          <p:nvPr/>
        </p:nvSpPr>
        <p:spPr>
          <a:xfrm>
            <a:off x="2516133" y="1860761"/>
            <a:ext cx="5548800" cy="1994700"/>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Clr>
                <a:srgbClr val="000000"/>
              </a:buClr>
              <a:buSzPts val="5400"/>
              <a:buFont typeface="Arial"/>
              <a:buNone/>
            </a:pPr>
            <a:r>
              <a:rPr lang="en-US" sz="5400" b="1" i="0" u="none" strike="noStrike" cap="none">
                <a:solidFill>
                  <a:srgbClr val="FFFFFF"/>
                </a:solidFill>
                <a:latin typeface="Rubik SemiBold"/>
                <a:ea typeface="Rubik SemiBold"/>
                <a:cs typeface="Rubik SemiBold"/>
                <a:sym typeface="Rubik SemiBold"/>
              </a:rPr>
              <a:t>Acciones recomendadas</a:t>
            </a:r>
            <a:endParaRPr sz="1400" b="0" i="0" u="none" strike="noStrike" cap="none">
              <a:solidFill>
                <a:srgbClr val="000000"/>
              </a:solidFill>
              <a:latin typeface="Arial"/>
              <a:ea typeface="Arial"/>
              <a:cs typeface="Arial"/>
              <a:sym typeface="Arial"/>
            </a:endParaRPr>
          </a:p>
        </p:txBody>
      </p:sp>
      <p:sp>
        <p:nvSpPr>
          <p:cNvPr id="381" name="Google Shape;381;p18"/>
          <p:cNvSpPr txBox="1"/>
          <p:nvPr/>
        </p:nvSpPr>
        <p:spPr>
          <a:xfrm>
            <a:off x="1950256" y="6559461"/>
            <a:ext cx="6680700" cy="16722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Hacer énfasis en el producto más vendido en los estados con mayores ventas que es: Paquete 20 Sobres Para Billetes Y Monedas Más Cartones 2x2.</a:t>
            </a:r>
            <a:endParaRPr sz="1400" b="0" i="0" u="none" strike="noStrike" cap="none">
              <a:solidFill>
                <a:srgbClr val="000000"/>
              </a:solidFill>
              <a:latin typeface="Arial"/>
              <a:ea typeface="Arial"/>
              <a:cs typeface="Arial"/>
              <a:sym typeface="Arial"/>
            </a:endParaRPr>
          </a:p>
        </p:txBody>
      </p:sp>
      <p:sp>
        <p:nvSpPr>
          <p:cNvPr id="382" name="Google Shape;382;p18"/>
          <p:cNvSpPr txBox="1"/>
          <p:nvPr/>
        </p:nvSpPr>
        <p:spPr>
          <a:xfrm>
            <a:off x="9874300" y="6559800"/>
            <a:ext cx="6495000" cy="14034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Utilizar una campaña de marketing similar a la de enero del producto estrella para el resto de productos.</a:t>
            </a:r>
            <a:endParaRPr sz="1400" b="0" i="0" u="none" strike="noStrike" cap="none">
              <a:solidFill>
                <a:srgbClr val="000000"/>
              </a:solidFill>
              <a:latin typeface="Arial"/>
              <a:ea typeface="Arial"/>
              <a:cs typeface="Arial"/>
              <a:sym typeface="Arial"/>
            </a:endParaRPr>
          </a:p>
        </p:txBody>
      </p:sp>
      <p:sp>
        <p:nvSpPr>
          <p:cNvPr id="383" name="Google Shape;383;p18"/>
          <p:cNvSpPr txBox="1"/>
          <p:nvPr/>
        </p:nvSpPr>
        <p:spPr>
          <a:xfrm>
            <a:off x="9874289" y="5691653"/>
            <a:ext cx="6495000" cy="4617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Clr>
                <a:srgbClr val="000000"/>
              </a:buClr>
              <a:buSzPts val="2999"/>
              <a:buFont typeface="Arial"/>
              <a:buNone/>
            </a:pPr>
            <a:r>
              <a:rPr lang="en-US" sz="2999" b="1" i="0" u="none" strike="noStrike" cap="none">
                <a:solidFill>
                  <a:srgbClr val="081835"/>
                </a:solidFill>
                <a:latin typeface="Rubik SemiBold"/>
                <a:ea typeface="Rubik SemiBold"/>
                <a:cs typeface="Rubik SemiBold"/>
                <a:sym typeface="Rubik SemiBold"/>
              </a:rPr>
              <a:t>Campaña del producto estrella </a:t>
            </a:r>
            <a:endParaRPr sz="1000" b="0" i="0" u="none" strike="noStrike" cap="none">
              <a:solidFill>
                <a:srgbClr val="000000"/>
              </a:solidFill>
              <a:latin typeface="Arial"/>
              <a:ea typeface="Arial"/>
              <a:cs typeface="Arial"/>
              <a:sym typeface="Arial"/>
            </a:endParaRPr>
          </a:p>
        </p:txBody>
      </p:sp>
      <p:sp>
        <p:nvSpPr>
          <p:cNvPr id="384" name="Google Shape;384;p18"/>
          <p:cNvSpPr txBox="1"/>
          <p:nvPr/>
        </p:nvSpPr>
        <p:spPr>
          <a:xfrm>
            <a:off x="9874289" y="1642070"/>
            <a:ext cx="6494901" cy="589783"/>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Clr>
                <a:srgbClr val="000000"/>
              </a:buClr>
              <a:buSzPts val="3399"/>
              <a:buFont typeface="Arial"/>
              <a:buNone/>
            </a:pPr>
            <a:r>
              <a:rPr lang="en-US" sz="3399" b="1" i="0" u="none" strike="noStrike" cap="none">
                <a:solidFill>
                  <a:srgbClr val="081835"/>
                </a:solidFill>
                <a:latin typeface="Rubik SemiBold"/>
                <a:ea typeface="Rubik SemiBold"/>
                <a:cs typeface="Rubik SemiBold"/>
                <a:sym typeface="Rubik SemiBold"/>
              </a:rPr>
              <a:t>Productos Top 5</a:t>
            </a:r>
            <a:endParaRPr sz="1400" b="0" i="0" u="none" strike="noStrike" cap="none">
              <a:solidFill>
                <a:srgbClr val="000000"/>
              </a:solidFill>
              <a:latin typeface="Arial"/>
              <a:ea typeface="Arial"/>
              <a:cs typeface="Arial"/>
              <a:sym typeface="Arial"/>
            </a:endParaRPr>
          </a:p>
        </p:txBody>
      </p:sp>
      <p:sp>
        <p:nvSpPr>
          <p:cNvPr id="385" name="Google Shape;385;p18"/>
          <p:cNvSpPr txBox="1"/>
          <p:nvPr/>
        </p:nvSpPr>
        <p:spPr>
          <a:xfrm>
            <a:off x="9781406" y="2484425"/>
            <a:ext cx="6680667" cy="1253292"/>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Hacer una campaña de marketing dirigida a los estados con mayores ventas. Donde se incluya el producto estrella y los productos del top 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1" name="Google Shape;391;p17"/>
          <p:cNvGrpSpPr/>
          <p:nvPr/>
        </p:nvGrpSpPr>
        <p:grpSpPr>
          <a:xfrm>
            <a:off x="1569972" y="2825974"/>
            <a:ext cx="535135" cy="535135"/>
            <a:chOff x="0" y="0"/>
            <a:chExt cx="812800" cy="812800"/>
          </a:xfrm>
        </p:grpSpPr>
        <p:sp>
          <p:nvSpPr>
            <p:cNvPr id="392" name="Google Shape;39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94" name="Google Shape;394;p17"/>
          <p:cNvGrpSpPr/>
          <p:nvPr/>
        </p:nvGrpSpPr>
        <p:grpSpPr>
          <a:xfrm>
            <a:off x="15619220" y="9301606"/>
            <a:ext cx="745209" cy="745209"/>
            <a:chOff x="0" y="0"/>
            <a:chExt cx="812800" cy="812800"/>
          </a:xfrm>
        </p:grpSpPr>
        <p:sp>
          <p:nvSpPr>
            <p:cNvPr id="395" name="Google Shape;39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97" name="Google Shape;397;p17"/>
          <p:cNvCxnSpPr/>
          <p:nvPr/>
        </p:nvCxnSpPr>
        <p:spPr>
          <a:xfrm>
            <a:off x="16118832" y="9624820"/>
            <a:ext cx="49915" cy="0"/>
          </a:xfrm>
          <a:prstGeom prst="straightConnector1">
            <a:avLst/>
          </a:prstGeom>
          <a:noFill/>
          <a:ln w="95250" cap="flat" cmpd="sng">
            <a:solidFill>
              <a:srgbClr val="081835"/>
            </a:solidFill>
            <a:prstDash val="solid"/>
            <a:round/>
            <a:headEnd type="none" w="sm" len="sm"/>
            <a:tailEnd type="stealth" w="med" len="med"/>
          </a:ln>
        </p:spPr>
      </p:cxnSp>
      <p:sp>
        <p:nvSpPr>
          <p:cNvPr id="398" name="Google Shape;398;p17"/>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9" name="Google Shape;399;p17"/>
          <p:cNvSpPr/>
          <p:nvPr/>
        </p:nvSpPr>
        <p:spPr>
          <a:xfrm>
            <a:off x="379548" y="4115622"/>
            <a:ext cx="1982543" cy="3612834"/>
          </a:xfrm>
          <a:custGeom>
            <a:avLst/>
            <a:gdLst/>
            <a:ahLst/>
            <a:cxnLst/>
            <a:rect l="l" t="t" r="r" b="b"/>
            <a:pathLst>
              <a:path w="1982543" h="3612834" extrusionOk="0">
                <a:moveTo>
                  <a:pt x="0" y="0"/>
                </a:moveTo>
                <a:lnTo>
                  <a:pt x="1982542" y="0"/>
                </a:lnTo>
                <a:lnTo>
                  <a:pt x="1982542" y="3612834"/>
                </a:lnTo>
                <a:lnTo>
                  <a:pt x="0" y="361283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0" name="Google Shape;400;p17"/>
          <p:cNvSpPr txBox="1"/>
          <p:nvPr/>
        </p:nvSpPr>
        <p:spPr>
          <a:xfrm>
            <a:off x="2515063" y="1200786"/>
            <a:ext cx="6553800" cy="8501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2100" b="1" i="0" u="none" strike="noStrike" cap="none">
                <a:solidFill>
                  <a:srgbClr val="FFFFFF"/>
                </a:solidFill>
                <a:latin typeface="Rubik"/>
                <a:ea typeface="Rubik"/>
                <a:cs typeface="Rubik"/>
                <a:sym typeface="Rubik"/>
              </a:rPr>
              <a:t>1. Énfasis en el Producto Más Vendido:</a:t>
            </a:r>
            <a:endParaRPr sz="2100" b="1"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Aumento significativo de las ventas al resaltar el producto más popular en regiones con altas tasas de venta.</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Optimización de ingresos al capitalizar la demanda existente.</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Consolidación de la lealtad del cliente al destacar el producto líder.</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Fomento del crecimiento en estados con una base de clientes existente, aprovechando el reconocimiento de la marca.</a:t>
            </a:r>
            <a:endParaRPr sz="2100" b="0" i="0" u="none" strike="noStrike" cap="none">
              <a:solidFill>
                <a:srgbClr val="FFFFFF"/>
              </a:solidFill>
              <a:latin typeface="Rubik"/>
              <a:ea typeface="Rubik"/>
              <a:cs typeface="Rubik"/>
              <a:sym typeface="Rubik"/>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rgbClr val="FFFFFF"/>
              </a:solidFill>
              <a:latin typeface="Rubik"/>
              <a:ea typeface="Rubik"/>
              <a:cs typeface="Rubik"/>
              <a:sym typeface="Rubik"/>
            </a:endParaRPr>
          </a:p>
          <a:p>
            <a:pPr marL="0" marR="0" lvl="0" indent="0" algn="l" rtl="0">
              <a:lnSpc>
                <a:spcPct val="115000"/>
              </a:lnSpc>
              <a:spcBef>
                <a:spcPts val="0"/>
              </a:spcBef>
              <a:spcAft>
                <a:spcPts val="0"/>
              </a:spcAft>
              <a:buClr>
                <a:schemeClr val="dk1"/>
              </a:buClr>
              <a:buSzPts val="1100"/>
              <a:buFont typeface="Arial"/>
              <a:buNone/>
            </a:pPr>
            <a:r>
              <a:rPr lang="en-US" sz="2100" b="1" i="0" u="none" strike="noStrike" cap="none">
                <a:solidFill>
                  <a:srgbClr val="FFFFFF"/>
                </a:solidFill>
                <a:latin typeface="Rubik"/>
                <a:ea typeface="Rubik"/>
                <a:cs typeface="Rubik"/>
                <a:sym typeface="Rubik"/>
              </a:rPr>
              <a:t>2. Campaña Similar a Enero para el Resto de Productos:</a:t>
            </a:r>
            <a:endParaRPr sz="2100" b="1"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Expansión efectiva de las ventas al aplicar estrategias exitosas a otros productos.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Incremento de la visibilidad de la línea completa de productos.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Aprovechamiento de la confianza generada por la campaña original para estimular las ventas.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Aumento de las ventas en estados donde ya existe una base de clientes familiarizados con nuestra marca.</a:t>
            </a:r>
            <a:endParaRPr sz="2100" b="0" i="0" u="none" strike="noStrike" cap="none">
              <a:solidFill>
                <a:srgbClr val="FFFFFF"/>
              </a:solidFill>
              <a:latin typeface="Rubik"/>
              <a:ea typeface="Rubik"/>
              <a:cs typeface="Rubik"/>
              <a:sym typeface="Rubik"/>
            </a:endParaRPr>
          </a:p>
        </p:txBody>
      </p:sp>
      <p:sp>
        <p:nvSpPr>
          <p:cNvPr id="401" name="Google Shape;401;p17"/>
          <p:cNvSpPr txBox="1"/>
          <p:nvPr/>
        </p:nvSpPr>
        <p:spPr>
          <a:xfrm>
            <a:off x="2249148" y="428397"/>
            <a:ext cx="6553800" cy="600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3900"/>
              <a:buFont typeface="Arial"/>
              <a:buNone/>
            </a:pPr>
            <a:r>
              <a:rPr lang="en-US" sz="3900" b="1" i="0" u="none" strike="noStrike" cap="none">
                <a:solidFill>
                  <a:srgbClr val="FFFFFF"/>
                </a:solidFill>
                <a:latin typeface="Rubik SemiBold"/>
                <a:ea typeface="Rubik SemiBold"/>
                <a:cs typeface="Rubik SemiBold"/>
                <a:sym typeface="Rubik SemiBold"/>
              </a:rPr>
              <a:t>Beneficios</a:t>
            </a:r>
            <a:endParaRPr sz="1400" b="0" i="0" u="none" strike="noStrike" cap="none">
              <a:solidFill>
                <a:srgbClr val="000000"/>
              </a:solidFill>
              <a:latin typeface="Arial"/>
              <a:ea typeface="Arial"/>
              <a:cs typeface="Arial"/>
              <a:sym typeface="Arial"/>
            </a:endParaRPr>
          </a:p>
        </p:txBody>
      </p:sp>
      <p:sp>
        <p:nvSpPr>
          <p:cNvPr id="402" name="Google Shape;402;p17"/>
          <p:cNvSpPr txBox="1"/>
          <p:nvPr/>
        </p:nvSpPr>
        <p:spPr>
          <a:xfrm>
            <a:off x="10197975" y="1028698"/>
            <a:ext cx="6553800" cy="924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2100" b="1" i="0" u="none" strike="noStrike" cap="none">
                <a:solidFill>
                  <a:srgbClr val="FFFFFF"/>
                </a:solidFill>
                <a:latin typeface="Rubik"/>
                <a:ea typeface="Rubik"/>
                <a:cs typeface="Rubik"/>
                <a:sym typeface="Rubik"/>
              </a:rPr>
              <a:t>3. Campaña de Productos Top 5 en Estados con Mayores Ventas:</a:t>
            </a:r>
            <a:endParaRPr sz="2100" b="1"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Incremento sustancial de las ventas al concentrar esfuerzos de marketing en áreas estratégicas.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Mejora significativa de la visibilidad de los productos más populares, aumentando las conversiones.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Aprovechamiento de la sinergia entre el producto estrella y los del top 5 para generar interés cruzado y estimular el aumento de ventas.</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b="0" i="0" u="none" strike="noStrike" cap="none">
                <a:solidFill>
                  <a:srgbClr val="FFFFFF"/>
                </a:solidFill>
                <a:latin typeface="Rubik"/>
                <a:ea typeface="Rubik"/>
                <a:cs typeface="Rubik"/>
                <a:sym typeface="Rubik"/>
              </a:rPr>
              <a:t>Enfoque específico en aumentar las ventas en estados con una base de clientes previa para maximizar el retorno de inversión.</a:t>
            </a:r>
            <a:endParaRPr sz="2100" b="0" i="0" u="none" strike="noStrike" cap="none">
              <a:solidFill>
                <a:srgbClr val="FFFFFF"/>
              </a:solidFill>
              <a:latin typeface="Rubik"/>
              <a:ea typeface="Rubik"/>
              <a:cs typeface="Rubik"/>
              <a:sym typeface="Rubik"/>
            </a:endParaRPr>
          </a:p>
          <a:p>
            <a:pPr marL="457200" marR="0" lvl="0" indent="-361950" algn="l" rtl="0">
              <a:lnSpc>
                <a:spcPct val="115000"/>
              </a:lnSpc>
              <a:spcBef>
                <a:spcPts val="0"/>
              </a:spcBef>
              <a:spcAft>
                <a:spcPts val="0"/>
              </a:spcAft>
              <a:buClr>
                <a:srgbClr val="FFFFFF"/>
              </a:buClr>
              <a:buSzPts val="2100"/>
              <a:buFont typeface="Rubik"/>
              <a:buChar char="●"/>
            </a:pPr>
            <a:r>
              <a:rPr lang="en-US" sz="2100">
                <a:solidFill>
                  <a:srgbClr val="FFFFFF"/>
                </a:solidFill>
                <a:latin typeface="Rubik"/>
                <a:ea typeface="Rubik"/>
                <a:cs typeface="Rubik"/>
                <a:sym typeface="Rubik"/>
              </a:rPr>
              <a:t>Enfoques de ventas al por mayor podría significar aún mayores ingresos y una nueva puerta de mercado</a:t>
            </a:r>
            <a:endParaRPr sz="2100">
              <a:solidFill>
                <a:srgbClr val="FFFFFF"/>
              </a:solidFill>
              <a:latin typeface="Rubik"/>
              <a:ea typeface="Rubik"/>
              <a:cs typeface="Rubik"/>
              <a:sym typeface="Rubik"/>
            </a:endParaRPr>
          </a:p>
          <a:p>
            <a:pPr marL="0" marR="0" lvl="0" indent="0" algn="l" rtl="0">
              <a:lnSpc>
                <a:spcPct val="115000"/>
              </a:lnSpc>
              <a:spcBef>
                <a:spcPts val="0"/>
              </a:spcBef>
              <a:spcAft>
                <a:spcPts val="0"/>
              </a:spcAft>
              <a:buClr>
                <a:srgbClr val="000000"/>
              </a:buClr>
              <a:buSzPts val="1100"/>
              <a:buFont typeface="Arial"/>
              <a:buNone/>
            </a:pPr>
            <a:endParaRPr sz="2100" b="0" i="0" u="none" strike="noStrike" cap="none">
              <a:solidFill>
                <a:srgbClr val="FFFFFF"/>
              </a:solidFill>
              <a:latin typeface="Rubik"/>
              <a:ea typeface="Rubik"/>
              <a:cs typeface="Rubik"/>
              <a:sym typeface="Rubik"/>
            </a:endParaRPr>
          </a:p>
          <a:p>
            <a:pPr marL="0" marR="0" lvl="0" indent="0" algn="just" rtl="0">
              <a:lnSpc>
                <a:spcPct val="115000"/>
              </a:lnSpc>
              <a:spcBef>
                <a:spcPts val="0"/>
              </a:spcBef>
              <a:spcAft>
                <a:spcPts val="0"/>
              </a:spcAft>
              <a:buClr>
                <a:srgbClr val="000000"/>
              </a:buClr>
              <a:buSzPts val="1100"/>
              <a:buFont typeface="Arial"/>
              <a:buNone/>
            </a:pPr>
            <a:r>
              <a:rPr lang="en-US" sz="2100" b="1" i="0" u="none" strike="noStrike" cap="none">
                <a:solidFill>
                  <a:srgbClr val="FFFFFF"/>
                </a:solidFill>
                <a:latin typeface="Rubik"/>
                <a:ea typeface="Rubik"/>
                <a:cs typeface="Rubik"/>
                <a:sym typeface="Rubik"/>
              </a:rPr>
              <a:t>Estas estrategias combinadas no solo fortalecerán la presencia de la marca, sino que también generarán un notable aumento en las ventas, especialmente en los estados donde ya se ha establecido una base de clientes.</a:t>
            </a:r>
            <a:endParaRPr sz="2100" b="1" i="0" u="none" strike="noStrike" cap="none">
              <a:solidFill>
                <a:srgbClr val="FFFFFF"/>
              </a:solidFill>
              <a:latin typeface="Rubik"/>
              <a:ea typeface="Rubik"/>
              <a:cs typeface="Rubik"/>
              <a:sym typeface="Rubik"/>
            </a:endParaRPr>
          </a:p>
          <a:p>
            <a:pPr marL="0" marR="0" lvl="0" indent="0" algn="just" rtl="0">
              <a:lnSpc>
                <a:spcPct val="140000"/>
              </a:lnSpc>
              <a:spcBef>
                <a:spcPts val="0"/>
              </a:spcBef>
              <a:spcAft>
                <a:spcPts val="0"/>
              </a:spcAft>
              <a:buClr>
                <a:srgbClr val="000000"/>
              </a:buClr>
              <a:buSzPts val="2100"/>
              <a:buFont typeface="Arial"/>
              <a:buNone/>
            </a:pPr>
            <a:endParaRPr sz="2100" b="0" i="0" u="none" strike="noStrike" cap="none">
              <a:solidFill>
                <a:srgbClr val="FFFFFF"/>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
          <p:cNvPicPr preferRelativeResize="0"/>
          <p:nvPr/>
        </p:nvPicPr>
        <p:blipFill rotWithShape="1">
          <a:blip r:embed="rId3">
            <a:alphaModFix/>
          </a:blip>
          <a:srcRect t="2291" b="2289"/>
          <a:stretch/>
        </p:blipFill>
        <p:spPr>
          <a:xfrm>
            <a:off x="7496257" y="0"/>
            <a:ext cx="10791743" cy="2973333"/>
          </a:xfrm>
          <a:prstGeom prst="rect">
            <a:avLst/>
          </a:prstGeom>
          <a:noFill/>
          <a:ln>
            <a:noFill/>
          </a:ln>
        </p:spPr>
      </p:pic>
      <p:grpSp>
        <p:nvGrpSpPr>
          <p:cNvPr id="106" name="Google Shape;106;p2"/>
          <p:cNvGrpSpPr/>
          <p:nvPr/>
        </p:nvGrpSpPr>
        <p:grpSpPr>
          <a:xfrm>
            <a:off x="1569972" y="3589685"/>
            <a:ext cx="535135" cy="535135"/>
            <a:chOff x="0" y="0"/>
            <a:chExt cx="812800" cy="812800"/>
          </a:xfrm>
        </p:grpSpPr>
        <p:sp>
          <p:nvSpPr>
            <p:cNvPr id="107" name="Google Shape;107;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9" name="Google Shape;109;p2"/>
          <p:cNvSpPr txBox="1"/>
          <p:nvPr/>
        </p:nvSpPr>
        <p:spPr>
          <a:xfrm>
            <a:off x="2294009" y="3335283"/>
            <a:ext cx="5067530" cy="929640"/>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Clr>
                <a:srgbClr val="000000"/>
              </a:buClr>
              <a:buSzPts val="5400"/>
              <a:buFont typeface="Arial"/>
              <a:buNone/>
            </a:pPr>
            <a:r>
              <a:rPr lang="en-US" sz="5400" b="1" i="0" u="none" strike="noStrike" cap="none">
                <a:solidFill>
                  <a:srgbClr val="081835"/>
                </a:solidFill>
                <a:latin typeface="Rubik SemiBold"/>
                <a:ea typeface="Rubik SemiBold"/>
                <a:cs typeface="Rubik SemiBold"/>
                <a:sym typeface="Rubik SemiBold"/>
              </a:rPr>
              <a:t>Contenido</a:t>
            </a:r>
            <a:endParaRPr sz="1400" b="0" i="0" u="none" strike="noStrike" cap="none">
              <a:solidFill>
                <a:srgbClr val="000000"/>
              </a:solidFill>
              <a:latin typeface="Arial"/>
              <a:ea typeface="Arial"/>
              <a:cs typeface="Arial"/>
              <a:sym typeface="Arial"/>
            </a:endParaRPr>
          </a:p>
        </p:txBody>
      </p:sp>
      <p:sp>
        <p:nvSpPr>
          <p:cNvPr id="110" name="Google Shape;110;p2"/>
          <p:cNvSpPr txBox="1"/>
          <p:nvPr/>
        </p:nvSpPr>
        <p:spPr>
          <a:xfrm>
            <a:off x="1569972" y="4563242"/>
            <a:ext cx="7769100" cy="461700"/>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Desarrollo de historias en Tableau</a:t>
            </a:r>
            <a:endParaRPr sz="1400" b="0" i="0" u="none" strike="noStrike" cap="none">
              <a:solidFill>
                <a:srgbClr val="000000"/>
              </a:solidFill>
              <a:latin typeface="Arial"/>
              <a:ea typeface="Arial"/>
              <a:cs typeface="Arial"/>
              <a:sym typeface="Arial"/>
            </a:endParaRPr>
          </a:p>
        </p:txBody>
      </p:sp>
      <p:sp>
        <p:nvSpPr>
          <p:cNvPr id="111" name="Google Shape;111;p2"/>
          <p:cNvSpPr txBox="1"/>
          <p:nvPr/>
        </p:nvSpPr>
        <p:spPr>
          <a:xfrm>
            <a:off x="9095468" y="5209037"/>
            <a:ext cx="7776194"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Disminución de ventas con publicidad</a:t>
            </a:r>
            <a:endParaRPr sz="1400" b="0" i="0" u="none" strike="noStrike" cap="none">
              <a:solidFill>
                <a:srgbClr val="000000"/>
              </a:solidFill>
              <a:latin typeface="Arial"/>
              <a:ea typeface="Arial"/>
              <a:cs typeface="Arial"/>
              <a:sym typeface="Arial"/>
            </a:endParaRPr>
          </a:p>
        </p:txBody>
      </p:sp>
      <p:sp>
        <p:nvSpPr>
          <p:cNvPr id="112" name="Google Shape;112;p2"/>
          <p:cNvSpPr txBox="1"/>
          <p:nvPr/>
        </p:nvSpPr>
        <p:spPr>
          <a:xfrm>
            <a:off x="1569972" y="5209037"/>
            <a:ext cx="7574028"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Ventas de Numismática México</a:t>
            </a:r>
            <a:endParaRPr sz="1400" b="0" i="0" u="none" strike="noStrike" cap="none">
              <a:solidFill>
                <a:srgbClr val="000000"/>
              </a:solidFill>
              <a:latin typeface="Arial"/>
              <a:ea typeface="Arial"/>
              <a:cs typeface="Arial"/>
              <a:sym typeface="Arial"/>
            </a:endParaRPr>
          </a:p>
        </p:txBody>
      </p:sp>
      <p:sp>
        <p:nvSpPr>
          <p:cNvPr id="113" name="Google Shape;113;p2"/>
          <p:cNvSpPr txBox="1"/>
          <p:nvPr/>
        </p:nvSpPr>
        <p:spPr>
          <a:xfrm>
            <a:off x="9095468" y="5817686"/>
            <a:ext cx="8330400" cy="461700"/>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Persistencia producto más vendido</a:t>
            </a:r>
            <a:endParaRPr sz="1400" b="0" i="0" u="none" strike="noStrike" cap="none">
              <a:solidFill>
                <a:srgbClr val="000000"/>
              </a:solidFill>
              <a:latin typeface="Arial"/>
              <a:ea typeface="Arial"/>
              <a:cs typeface="Arial"/>
              <a:sym typeface="Arial"/>
            </a:endParaRPr>
          </a:p>
        </p:txBody>
      </p:sp>
      <p:sp>
        <p:nvSpPr>
          <p:cNvPr id="114" name="Google Shape;114;p2"/>
          <p:cNvSpPr txBox="1"/>
          <p:nvPr/>
        </p:nvSpPr>
        <p:spPr>
          <a:xfrm>
            <a:off x="1569972" y="5817686"/>
            <a:ext cx="7769182"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Análisis de Ventas años anteriores</a:t>
            </a:r>
            <a:endParaRPr sz="1400" b="0" i="0" u="none" strike="noStrike" cap="none">
              <a:solidFill>
                <a:srgbClr val="000000"/>
              </a:solidFill>
              <a:latin typeface="Arial"/>
              <a:ea typeface="Arial"/>
              <a:cs typeface="Arial"/>
              <a:sym typeface="Arial"/>
            </a:endParaRPr>
          </a:p>
        </p:txBody>
      </p:sp>
      <p:sp>
        <p:nvSpPr>
          <p:cNvPr id="115" name="Google Shape;115;p2"/>
          <p:cNvSpPr txBox="1"/>
          <p:nvPr/>
        </p:nvSpPr>
        <p:spPr>
          <a:xfrm>
            <a:off x="9095468" y="6427186"/>
            <a:ext cx="8163832"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Venta general de productos resto del país</a:t>
            </a:r>
            <a:endParaRPr sz="1400" b="0" i="0" u="none" strike="noStrike" cap="none">
              <a:solidFill>
                <a:srgbClr val="000000"/>
              </a:solidFill>
              <a:latin typeface="Arial"/>
              <a:ea typeface="Arial"/>
              <a:cs typeface="Arial"/>
              <a:sym typeface="Arial"/>
            </a:endParaRPr>
          </a:p>
        </p:txBody>
      </p:sp>
      <p:sp>
        <p:nvSpPr>
          <p:cNvPr id="116" name="Google Shape;116;p2"/>
          <p:cNvSpPr txBox="1"/>
          <p:nvPr/>
        </p:nvSpPr>
        <p:spPr>
          <a:xfrm>
            <a:off x="1569972" y="8672600"/>
            <a:ext cx="6358552"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Nuestro producto vendido</a:t>
            </a:r>
            <a:endParaRPr sz="1400" b="0" i="0" u="none" strike="noStrike" cap="none">
              <a:solidFill>
                <a:srgbClr val="000000"/>
              </a:solidFill>
              <a:latin typeface="Arial"/>
              <a:ea typeface="Arial"/>
              <a:cs typeface="Arial"/>
              <a:sym typeface="Arial"/>
            </a:endParaRPr>
          </a:p>
        </p:txBody>
      </p:sp>
      <p:sp>
        <p:nvSpPr>
          <p:cNvPr id="117" name="Google Shape;117;p2"/>
          <p:cNvSpPr txBox="1"/>
          <p:nvPr/>
        </p:nvSpPr>
        <p:spPr>
          <a:xfrm>
            <a:off x="9095468" y="4562489"/>
            <a:ext cx="7593322"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Popularidad de ventas producto top</a:t>
            </a:r>
            <a:endParaRPr sz="1400" b="0" i="0" u="none" strike="noStrike" cap="none">
              <a:solidFill>
                <a:srgbClr val="000000"/>
              </a:solidFill>
              <a:latin typeface="Arial"/>
              <a:ea typeface="Arial"/>
              <a:cs typeface="Arial"/>
              <a:sym typeface="Arial"/>
            </a:endParaRPr>
          </a:p>
        </p:txBody>
      </p:sp>
      <p:grpSp>
        <p:nvGrpSpPr>
          <p:cNvPr id="118" name="Google Shape;118;p2"/>
          <p:cNvGrpSpPr/>
          <p:nvPr/>
        </p:nvGrpSpPr>
        <p:grpSpPr>
          <a:xfrm>
            <a:off x="15619220" y="9301606"/>
            <a:ext cx="745209" cy="745209"/>
            <a:chOff x="0" y="0"/>
            <a:chExt cx="812800" cy="812800"/>
          </a:xfrm>
        </p:grpSpPr>
        <p:sp>
          <p:nvSpPr>
            <p:cNvPr id="119" name="Google Shape;119;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21" name="Google Shape;121;p2"/>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122" name="Google Shape;122;p2"/>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 name="Google Shape;123;p2"/>
          <p:cNvSpPr txBox="1"/>
          <p:nvPr/>
        </p:nvSpPr>
        <p:spPr>
          <a:xfrm>
            <a:off x="1569972" y="6427186"/>
            <a:ext cx="7574028" cy="10570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Las ventas con publicidad empiezan a tener un impacto fuerte</a:t>
            </a:r>
            <a:endParaRPr sz="1400" b="0" i="0" u="none" strike="noStrike" cap="none">
              <a:solidFill>
                <a:srgbClr val="000000"/>
              </a:solidFill>
              <a:latin typeface="Arial"/>
              <a:ea typeface="Arial"/>
              <a:cs typeface="Arial"/>
              <a:sym typeface="Arial"/>
            </a:endParaRPr>
          </a:p>
        </p:txBody>
      </p:sp>
      <p:sp>
        <p:nvSpPr>
          <p:cNvPr id="124" name="Google Shape;124;p2"/>
          <p:cNvSpPr txBox="1"/>
          <p:nvPr/>
        </p:nvSpPr>
        <p:spPr>
          <a:xfrm>
            <a:off x="1569972" y="7491699"/>
            <a:ext cx="7574028" cy="10570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Incremento de ventas apoyadas en publicidad</a:t>
            </a:r>
            <a:endParaRPr sz="1400" b="0" i="0" u="none" strike="noStrike" cap="none">
              <a:solidFill>
                <a:srgbClr val="000000"/>
              </a:solidFill>
              <a:latin typeface="Arial"/>
              <a:ea typeface="Arial"/>
              <a:cs typeface="Arial"/>
              <a:sym typeface="Arial"/>
            </a:endParaRPr>
          </a:p>
        </p:txBody>
      </p:sp>
      <p:sp>
        <p:nvSpPr>
          <p:cNvPr id="125" name="Google Shape;125;p2"/>
          <p:cNvSpPr txBox="1"/>
          <p:nvPr/>
        </p:nvSpPr>
        <p:spPr>
          <a:xfrm>
            <a:off x="9095468" y="6960487"/>
            <a:ext cx="8163900" cy="461700"/>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Productos encontrados</a:t>
            </a:r>
            <a:endParaRPr sz="1400" b="0" i="0" u="none" strike="noStrike" cap="none">
              <a:solidFill>
                <a:srgbClr val="000000"/>
              </a:solidFill>
              <a:latin typeface="Arial"/>
              <a:ea typeface="Arial"/>
              <a:cs typeface="Arial"/>
              <a:sym typeface="Arial"/>
            </a:endParaRPr>
          </a:p>
        </p:txBody>
      </p:sp>
      <p:sp>
        <p:nvSpPr>
          <p:cNvPr id="126" name="Google Shape;126;p2"/>
          <p:cNvSpPr txBox="1"/>
          <p:nvPr/>
        </p:nvSpPr>
        <p:spPr>
          <a:xfrm>
            <a:off x="9095468" y="7529799"/>
            <a:ext cx="8163832" cy="5237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Impacto en productos del Top 5</a:t>
            </a: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9095468" y="8139300"/>
            <a:ext cx="8163832" cy="1057076"/>
          </a:xfrm>
          <a:prstGeom prst="rect">
            <a:avLst/>
          </a:prstGeom>
          <a:noFill/>
          <a:ln>
            <a:noFill/>
          </a:ln>
        </p:spPr>
        <p:txBody>
          <a:bodyPr spcFirstLastPara="1" wrap="square" lIns="0" tIns="0" rIns="0" bIns="0" anchor="t" anchorCtr="0">
            <a:spAutoFit/>
          </a:bodyPr>
          <a:lstStyle/>
          <a:p>
            <a:pPr marL="647702" marR="0" lvl="1" indent="-323851" algn="l" rtl="0">
              <a:lnSpc>
                <a:spcPct val="140000"/>
              </a:lnSpc>
              <a:spcBef>
                <a:spcPts val="0"/>
              </a:spcBef>
              <a:spcAft>
                <a:spcPts val="0"/>
              </a:spcAft>
              <a:buClr>
                <a:srgbClr val="081835"/>
              </a:buClr>
              <a:buSzPts val="3000"/>
              <a:buFont typeface="Arial"/>
              <a:buChar char="•"/>
            </a:pPr>
            <a:r>
              <a:rPr lang="en-US" sz="3000" b="0" i="0" u="none" strike="noStrike" cap="none">
                <a:solidFill>
                  <a:srgbClr val="081835"/>
                </a:solidFill>
                <a:latin typeface="Rubik"/>
                <a:ea typeface="Rubik"/>
                <a:cs typeface="Rubik"/>
                <a:sym typeface="Rubik"/>
              </a:rPr>
              <a:t>Impacto de ventas con publicidad por región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2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33" name="Google Shape;133;p3"/>
          <p:cNvGrpSpPr/>
          <p:nvPr/>
        </p:nvGrpSpPr>
        <p:grpSpPr>
          <a:xfrm>
            <a:off x="1103257" y="1986277"/>
            <a:ext cx="535148" cy="535148"/>
            <a:chOff x="0" y="0"/>
            <a:chExt cx="812800" cy="812800"/>
          </a:xfrm>
        </p:grpSpPr>
        <p:sp>
          <p:nvSpPr>
            <p:cNvPr id="134" name="Google Shape;134;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6" name="Google Shape;136;p3"/>
          <p:cNvPicPr preferRelativeResize="0"/>
          <p:nvPr/>
        </p:nvPicPr>
        <p:blipFill rotWithShape="1">
          <a:blip r:embed="rId4">
            <a:alphaModFix/>
          </a:blip>
          <a:srcRect l="5666" r="5666"/>
          <a:stretch/>
        </p:blipFill>
        <p:spPr>
          <a:xfrm>
            <a:off x="9339154" y="1986277"/>
            <a:ext cx="8948846" cy="6730750"/>
          </a:xfrm>
          <a:prstGeom prst="rect">
            <a:avLst/>
          </a:prstGeom>
          <a:noFill/>
          <a:ln>
            <a:noFill/>
          </a:ln>
        </p:spPr>
      </p:pic>
      <p:grpSp>
        <p:nvGrpSpPr>
          <p:cNvPr id="137" name="Google Shape;137;p3"/>
          <p:cNvGrpSpPr/>
          <p:nvPr/>
        </p:nvGrpSpPr>
        <p:grpSpPr>
          <a:xfrm>
            <a:off x="15619220" y="9301606"/>
            <a:ext cx="745209" cy="745209"/>
            <a:chOff x="0" y="0"/>
            <a:chExt cx="812800" cy="812800"/>
          </a:xfrm>
        </p:grpSpPr>
        <p:sp>
          <p:nvSpPr>
            <p:cNvPr id="138" name="Google Shape;13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40" name="Google Shape;140;p3"/>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141" name="Google Shape;141;p3"/>
          <p:cNvSpPr txBox="1"/>
          <p:nvPr/>
        </p:nvSpPr>
        <p:spPr>
          <a:xfrm>
            <a:off x="1815200" y="1330450"/>
            <a:ext cx="6801900" cy="1846800"/>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Clr>
                <a:srgbClr val="000000"/>
              </a:buClr>
              <a:buSzPts val="5000"/>
              <a:buFont typeface="Arial"/>
              <a:buNone/>
            </a:pPr>
            <a:r>
              <a:rPr lang="en-US" sz="5000" b="1" i="0" u="none" strike="noStrike" cap="none">
                <a:solidFill>
                  <a:srgbClr val="081835"/>
                </a:solidFill>
                <a:latin typeface="Rubik SemiBold"/>
                <a:ea typeface="Rubik SemiBold"/>
                <a:cs typeface="Rubik SemiBold"/>
                <a:sym typeface="Rubik SemiBold"/>
              </a:rPr>
              <a:t>Desarrollo de historias en Tableau</a:t>
            </a:r>
            <a:endParaRPr sz="1000" b="0" i="0" u="none" strike="noStrike" cap="none">
              <a:solidFill>
                <a:srgbClr val="000000"/>
              </a:solidFill>
              <a:latin typeface="Arial"/>
              <a:ea typeface="Arial"/>
              <a:cs typeface="Arial"/>
              <a:sym typeface="Arial"/>
            </a:endParaRPr>
          </a:p>
        </p:txBody>
      </p:sp>
      <p:sp>
        <p:nvSpPr>
          <p:cNvPr id="142" name="Google Shape;142;p3"/>
          <p:cNvSpPr txBox="1"/>
          <p:nvPr/>
        </p:nvSpPr>
        <p:spPr>
          <a:xfrm>
            <a:off x="1815200" y="3694425"/>
            <a:ext cx="6801900" cy="50226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81835"/>
                </a:solidFill>
                <a:latin typeface="Rubik"/>
                <a:ea typeface="Rubik"/>
                <a:cs typeface="Rubik"/>
                <a:sym typeface="Rubik"/>
              </a:rPr>
              <a:t>Para observar las posibles acciones que se pueden tomar, se creó una historia en Tableau, donde se pueden ver puntos importantes en las distintas visualizaciones que se crearon. Para ello se agregan capturas de la historia creada en Tableau en las siguientes diapositivas para dar contexto a las acciones que se pueden tomar y entender los beneficios que se obtendrán con los descubrimientos encontrados.</a:t>
            </a:r>
            <a:endParaRPr sz="1400" b="0" i="0" u="none" strike="noStrike" cap="none">
              <a:solidFill>
                <a:srgbClr val="000000"/>
              </a:solidFill>
              <a:latin typeface="Arial"/>
              <a:ea typeface="Arial"/>
              <a:cs typeface="Arial"/>
              <a:sym typeface="Arial"/>
            </a:endParaRPr>
          </a:p>
        </p:txBody>
      </p:sp>
      <p:sp>
        <p:nvSpPr>
          <p:cNvPr id="143" name="Google Shape;143;p3"/>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604" b="-94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4"/>
          <p:cNvSpPr txBox="1"/>
          <p:nvPr/>
        </p:nvSpPr>
        <p:spPr>
          <a:xfrm>
            <a:off x="2484953" y="4491379"/>
            <a:ext cx="7215231" cy="1882140"/>
          </a:xfrm>
          <a:prstGeom prst="rect">
            <a:avLst/>
          </a:prstGeom>
          <a:noFill/>
          <a:ln>
            <a:noFill/>
          </a:ln>
        </p:spPr>
        <p:txBody>
          <a:bodyPr spcFirstLastPara="1" wrap="square" lIns="0" tIns="0" rIns="0" bIns="0" anchor="t" anchorCtr="0">
            <a:spAutoFit/>
          </a:bodyPr>
          <a:lstStyle/>
          <a:p>
            <a:pPr marL="0" marR="0" lvl="0" indent="0" algn="l" rtl="0">
              <a:lnSpc>
                <a:spcPct val="139981"/>
              </a:lnSpc>
              <a:spcBef>
                <a:spcPts val="0"/>
              </a:spcBef>
              <a:spcAft>
                <a:spcPts val="0"/>
              </a:spcAft>
              <a:buClr>
                <a:srgbClr val="000000"/>
              </a:buClr>
              <a:buSzPts val="5400"/>
              <a:buFont typeface="Arial"/>
              <a:buNone/>
            </a:pPr>
            <a:r>
              <a:rPr lang="en-US" sz="5400" b="1" i="0" u="none" strike="noStrike" cap="none">
                <a:solidFill>
                  <a:srgbClr val="FFFFFF"/>
                </a:solidFill>
                <a:latin typeface="Rubik SemiBold"/>
                <a:ea typeface="Rubik SemiBold"/>
                <a:cs typeface="Rubik SemiBold"/>
                <a:sym typeface="Rubik SemiBold"/>
              </a:rPr>
              <a:t>Ventas de Numismática México</a:t>
            </a:r>
            <a:endParaRPr sz="1400" b="0" i="0" u="none" strike="noStrike" cap="none">
              <a:solidFill>
                <a:srgbClr val="000000"/>
              </a:solidFill>
              <a:latin typeface="Arial"/>
              <a:ea typeface="Arial"/>
              <a:cs typeface="Arial"/>
              <a:sym typeface="Arial"/>
            </a:endParaRPr>
          </a:p>
        </p:txBody>
      </p:sp>
      <p:sp>
        <p:nvSpPr>
          <p:cNvPr id="150" name="Google Shape;150;p4"/>
          <p:cNvSpPr txBox="1"/>
          <p:nvPr/>
        </p:nvSpPr>
        <p:spPr>
          <a:xfrm>
            <a:off x="2484953" y="7044438"/>
            <a:ext cx="6463893" cy="2091359"/>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Rubik"/>
                <a:ea typeface="Rubik"/>
                <a:cs typeface="Rubik"/>
                <a:sym typeface="Rubik"/>
              </a:rPr>
              <a:t>El fin de año es un momento crítico en las ventas y buscamos crecer las ventas de nuestros productos a través de la inclusión de estrategias de marketing.</a:t>
            </a:r>
            <a:endParaRPr sz="1400" b="0" i="0" u="none" strike="noStrike" cap="none">
              <a:solidFill>
                <a:srgbClr val="000000"/>
              </a:solidFill>
              <a:latin typeface="Arial"/>
              <a:ea typeface="Arial"/>
              <a:cs typeface="Arial"/>
              <a:sym typeface="Arial"/>
            </a:endParaRPr>
          </a:p>
          <a:p>
            <a:pPr marL="0" marR="0" lvl="0" indent="0" algn="just" rtl="0">
              <a:lnSpc>
                <a:spcPct val="139958"/>
              </a:lnSpc>
              <a:spcBef>
                <a:spcPts val="0"/>
              </a:spcBef>
              <a:spcAft>
                <a:spcPts val="0"/>
              </a:spcAft>
              <a:buClr>
                <a:srgbClr val="000000"/>
              </a:buClr>
              <a:buSzPts val="2400"/>
              <a:buFont typeface="Arial"/>
              <a:buNone/>
            </a:pPr>
            <a:endParaRPr sz="2400" b="0" i="0" u="none" strike="noStrike" cap="none">
              <a:solidFill>
                <a:srgbClr val="FFFFFF"/>
              </a:solidFill>
              <a:latin typeface="Rubik"/>
              <a:ea typeface="Rubik"/>
              <a:cs typeface="Rubik"/>
              <a:sym typeface="Rubik"/>
            </a:endParaRPr>
          </a:p>
        </p:txBody>
      </p:sp>
      <p:sp>
        <p:nvSpPr>
          <p:cNvPr id="151" name="Google Shape;151;p4"/>
          <p:cNvSpPr txBox="1"/>
          <p:nvPr/>
        </p:nvSpPr>
        <p:spPr>
          <a:xfrm>
            <a:off x="9339150" y="7044450"/>
            <a:ext cx="7378800" cy="14034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Rubik"/>
                <a:ea typeface="Rubik"/>
                <a:cs typeface="Rubik"/>
                <a:sym typeface="Rubik"/>
              </a:rPr>
              <a:t>Para generar un alto impacto en nuestros clientes y posiblemente atraer nuevos clientes en el ramo de la numismática. </a:t>
            </a:r>
            <a:endParaRPr sz="1400" b="0" i="0" u="none" strike="noStrike" cap="none">
              <a:solidFill>
                <a:srgbClr val="000000"/>
              </a:solidFill>
              <a:latin typeface="Arial"/>
              <a:ea typeface="Arial"/>
              <a:cs typeface="Arial"/>
              <a:sym typeface="Arial"/>
            </a:endParaRPr>
          </a:p>
        </p:txBody>
      </p:sp>
      <p:grpSp>
        <p:nvGrpSpPr>
          <p:cNvPr id="152" name="Google Shape;152;p4"/>
          <p:cNvGrpSpPr/>
          <p:nvPr/>
        </p:nvGrpSpPr>
        <p:grpSpPr>
          <a:xfrm>
            <a:off x="1569972" y="5295954"/>
            <a:ext cx="535135" cy="535135"/>
            <a:chOff x="0" y="0"/>
            <a:chExt cx="812800" cy="812800"/>
          </a:xfrm>
        </p:grpSpPr>
        <p:sp>
          <p:nvSpPr>
            <p:cNvPr id="153" name="Google Shape;15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55" name="Google Shape;155;p4"/>
          <p:cNvGrpSpPr/>
          <p:nvPr/>
        </p:nvGrpSpPr>
        <p:grpSpPr>
          <a:xfrm>
            <a:off x="15619220" y="9301606"/>
            <a:ext cx="745209" cy="745209"/>
            <a:chOff x="0" y="0"/>
            <a:chExt cx="812800" cy="812800"/>
          </a:xfrm>
        </p:grpSpPr>
        <p:sp>
          <p:nvSpPr>
            <p:cNvPr id="156" name="Google Shape;15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58" name="Google Shape;158;p4"/>
          <p:cNvCxnSpPr/>
          <p:nvPr/>
        </p:nvCxnSpPr>
        <p:spPr>
          <a:xfrm>
            <a:off x="16118832" y="9624820"/>
            <a:ext cx="49915" cy="0"/>
          </a:xfrm>
          <a:prstGeom prst="straightConnector1">
            <a:avLst/>
          </a:prstGeom>
          <a:noFill/>
          <a:ln w="95250" cap="flat" cmpd="sng">
            <a:solidFill>
              <a:srgbClr val="081835"/>
            </a:solidFill>
            <a:prstDash val="solid"/>
            <a:round/>
            <a:headEnd type="none" w="sm" len="sm"/>
            <a:tailEnd type="stealth" w="med" len="med"/>
          </a:ln>
        </p:spPr>
      </p:cxnSp>
      <p:sp>
        <p:nvSpPr>
          <p:cNvPr id="159" name="Google Shape;159;p4"/>
          <p:cNvSpPr/>
          <p:nvPr/>
        </p:nvSpPr>
        <p:spPr>
          <a:xfrm>
            <a:off x="0" y="-9164"/>
            <a:ext cx="18288000" cy="3890942"/>
          </a:xfrm>
          <a:custGeom>
            <a:avLst/>
            <a:gdLst/>
            <a:ahLst/>
            <a:cxnLst/>
            <a:rect l="l" t="t" r="r" b="b"/>
            <a:pathLst>
              <a:path w="18288000" h="3890942" extrusionOk="0">
                <a:moveTo>
                  <a:pt x="0" y="0"/>
                </a:moveTo>
                <a:lnTo>
                  <a:pt x="18288000" y="0"/>
                </a:lnTo>
                <a:lnTo>
                  <a:pt x="18288000" y="3890943"/>
                </a:lnTo>
                <a:lnTo>
                  <a:pt x="0" y="3890943"/>
                </a:lnTo>
                <a:lnTo>
                  <a:pt x="0" y="0"/>
                </a:lnTo>
                <a:close/>
              </a:path>
            </a:pathLst>
          </a:custGeom>
          <a:blipFill rotWithShape="1">
            <a:blip r:embed="rId4">
              <a:alphaModFix/>
            </a:blip>
            <a:stretch>
              <a:fillRect t="-142628" b="-707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 name="Google Shape;160;p4"/>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mt="19999"/>
            </a:blip>
            <a:stretch>
              <a:fillRect t="-12215" b="-1221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66" name="Google Shape;166;p5"/>
          <p:cNvGrpSpPr/>
          <p:nvPr/>
        </p:nvGrpSpPr>
        <p:grpSpPr>
          <a:xfrm>
            <a:off x="9919670" y="3237839"/>
            <a:ext cx="535135" cy="535135"/>
            <a:chOff x="0" y="0"/>
            <a:chExt cx="812800" cy="812800"/>
          </a:xfrm>
        </p:grpSpPr>
        <p:sp>
          <p:nvSpPr>
            <p:cNvPr id="167" name="Google Shape;167;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9" name="Google Shape;169;p5"/>
          <p:cNvGrpSpPr/>
          <p:nvPr/>
        </p:nvGrpSpPr>
        <p:grpSpPr>
          <a:xfrm>
            <a:off x="16160492" y="9370462"/>
            <a:ext cx="745209" cy="745209"/>
            <a:chOff x="0" y="0"/>
            <a:chExt cx="812800" cy="812800"/>
          </a:xfrm>
        </p:grpSpPr>
        <p:sp>
          <p:nvSpPr>
            <p:cNvPr id="170" name="Google Shape;17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72" name="Google Shape;172;p5"/>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173" name="Google Shape;173;p5"/>
          <p:cNvSpPr txBox="1"/>
          <p:nvPr/>
        </p:nvSpPr>
        <p:spPr>
          <a:xfrm>
            <a:off x="10661373" y="2147570"/>
            <a:ext cx="6244200" cy="162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400"/>
              <a:buFont typeface="Arial"/>
              <a:buNone/>
            </a:pPr>
            <a:r>
              <a:rPr lang="en-US" sz="4400" b="1" i="0" u="none" strike="noStrike" cap="none">
                <a:solidFill>
                  <a:srgbClr val="000000"/>
                </a:solidFill>
                <a:latin typeface="Rubik SemiBold"/>
                <a:ea typeface="Rubik SemiBold"/>
                <a:cs typeface="Rubik SemiBold"/>
                <a:sym typeface="Rubik SemiBold"/>
              </a:rPr>
              <a:t>Análisis de Ventas años anteriores</a:t>
            </a:r>
            <a:endParaRPr sz="1400" b="0" i="0" u="none" strike="noStrike" cap="none">
              <a:solidFill>
                <a:srgbClr val="000000"/>
              </a:solidFill>
              <a:latin typeface="Arial"/>
              <a:ea typeface="Arial"/>
              <a:cs typeface="Arial"/>
              <a:sym typeface="Arial"/>
            </a:endParaRPr>
          </a:p>
        </p:txBody>
      </p:sp>
      <p:sp>
        <p:nvSpPr>
          <p:cNvPr id="174" name="Google Shape;174;p5"/>
          <p:cNvSpPr txBox="1"/>
          <p:nvPr/>
        </p:nvSpPr>
        <p:spPr>
          <a:xfrm>
            <a:off x="10661373" y="4256145"/>
            <a:ext cx="6597927" cy="3102388"/>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Se observa que del periodo septiembre a diciembre del  2021 hay un incremento de utilidades por ventas rebasando los $50k MXN que es el punto máximo de ventas, siendo el final del año la época del año se han tenido mayores ventas.</a:t>
            </a:r>
            <a:endParaRPr sz="1400" b="0" i="0" u="none" strike="noStrike" cap="none">
              <a:solidFill>
                <a:srgbClr val="000000"/>
              </a:solidFill>
              <a:latin typeface="Arial"/>
              <a:ea typeface="Arial"/>
              <a:cs typeface="Arial"/>
              <a:sym typeface="Arial"/>
            </a:endParaRPr>
          </a:p>
        </p:txBody>
      </p:sp>
      <p:sp>
        <p:nvSpPr>
          <p:cNvPr id="175" name="Google Shape;175;p5"/>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76" name="Google Shape;176;p5"/>
          <p:cNvPicPr preferRelativeResize="0"/>
          <p:nvPr/>
        </p:nvPicPr>
        <p:blipFill rotWithShape="1">
          <a:blip r:embed="rId5">
            <a:alphaModFix/>
          </a:blip>
          <a:srcRect/>
          <a:stretch/>
        </p:blipFill>
        <p:spPr>
          <a:xfrm>
            <a:off x="2343212" y="1177251"/>
            <a:ext cx="6597927" cy="8543983"/>
          </a:xfrm>
          <a:prstGeom prst="rect">
            <a:avLst/>
          </a:prstGeom>
          <a:noFill/>
          <a:ln>
            <a:noFill/>
          </a:ln>
        </p:spPr>
      </p:pic>
      <p:sp>
        <p:nvSpPr>
          <p:cNvPr id="177" name="Google Shape;177;p5"/>
          <p:cNvSpPr/>
          <p:nvPr/>
        </p:nvSpPr>
        <p:spPr>
          <a:xfrm>
            <a:off x="5347854" y="6743405"/>
            <a:ext cx="2264116" cy="12302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2788" y="37489"/>
                </a:moveTo>
                <a:lnTo>
                  <a:pt x="169511" y="36906"/>
                </a:lnTo>
                <a:lnTo>
                  <a:pt x="168443" y="-131723"/>
                </a:lnTo>
                <a:lnTo>
                  <a:pt x="166447" y="-422478"/>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Al final del año 2021 se registraron las mayores utilidades por ventas</a:t>
            </a:r>
            <a:endParaRPr/>
          </a:p>
        </p:txBody>
      </p:sp>
      <p:pic>
        <p:nvPicPr>
          <p:cNvPr id="178" name="Google Shape;178;p5" descr="Mujer dando ánimos con una mano"/>
          <p:cNvPicPr preferRelativeResize="0"/>
          <p:nvPr/>
        </p:nvPicPr>
        <p:blipFill rotWithShape="1">
          <a:blip r:embed="rId6">
            <a:alphaModFix/>
          </a:blip>
          <a:srcRect/>
          <a:stretch/>
        </p:blipFill>
        <p:spPr>
          <a:xfrm flipH="1">
            <a:off x="6479912" y="3289394"/>
            <a:ext cx="847066" cy="33114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12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84" name="Google Shape;184;p6"/>
          <p:cNvGrpSpPr/>
          <p:nvPr/>
        </p:nvGrpSpPr>
        <p:grpSpPr>
          <a:xfrm>
            <a:off x="1370819" y="3774258"/>
            <a:ext cx="535135" cy="535135"/>
            <a:chOff x="0" y="0"/>
            <a:chExt cx="812800" cy="812800"/>
          </a:xfrm>
        </p:grpSpPr>
        <p:sp>
          <p:nvSpPr>
            <p:cNvPr id="185" name="Google Shape;185;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87" name="Google Shape;187;p6"/>
          <p:cNvGrpSpPr/>
          <p:nvPr/>
        </p:nvGrpSpPr>
        <p:grpSpPr>
          <a:xfrm>
            <a:off x="15619220" y="9301606"/>
            <a:ext cx="745209" cy="745209"/>
            <a:chOff x="0" y="0"/>
            <a:chExt cx="812800" cy="812800"/>
          </a:xfrm>
        </p:grpSpPr>
        <p:sp>
          <p:nvSpPr>
            <p:cNvPr id="188" name="Google Shape;188;p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90" name="Google Shape;190;p6"/>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191" name="Google Shape;191;p6"/>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 name="Google Shape;192;p6"/>
          <p:cNvSpPr txBox="1"/>
          <p:nvPr/>
        </p:nvSpPr>
        <p:spPr>
          <a:xfrm>
            <a:off x="2043689" y="2728377"/>
            <a:ext cx="6573900" cy="1662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500"/>
              <a:buFont typeface="Arial"/>
              <a:buNone/>
            </a:pPr>
            <a:r>
              <a:rPr lang="en-US" sz="4500" b="1" i="0" u="none" strike="noStrike" cap="none">
                <a:solidFill>
                  <a:srgbClr val="081835"/>
                </a:solidFill>
                <a:latin typeface="Rubik"/>
                <a:ea typeface="Rubik"/>
                <a:cs typeface="Rubik"/>
                <a:sym typeface="Rubik"/>
              </a:rPr>
              <a:t>Decremento de ventas a inicios de año</a:t>
            </a:r>
            <a:endParaRPr sz="1400" b="0" i="0" u="none" strike="noStrike" cap="none">
              <a:solidFill>
                <a:srgbClr val="000000"/>
              </a:solidFill>
              <a:latin typeface="Arial"/>
              <a:ea typeface="Arial"/>
              <a:cs typeface="Arial"/>
              <a:sym typeface="Arial"/>
            </a:endParaRPr>
          </a:p>
        </p:txBody>
      </p:sp>
      <p:sp>
        <p:nvSpPr>
          <p:cNvPr id="193" name="Google Shape;193;p6"/>
          <p:cNvSpPr txBox="1"/>
          <p:nvPr/>
        </p:nvSpPr>
        <p:spPr>
          <a:xfrm>
            <a:off x="2043689" y="5826392"/>
            <a:ext cx="5878002" cy="2585323"/>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dirty="0">
                <a:solidFill>
                  <a:srgbClr val="081835"/>
                </a:solidFill>
                <a:latin typeface="Rubik"/>
                <a:ea typeface="Rubik"/>
                <a:cs typeface="Rubik"/>
                <a:sym typeface="Rubik"/>
              </a:rPr>
              <a:t>En </a:t>
            </a:r>
            <a:r>
              <a:rPr lang="en-US" sz="2400" b="0" i="0" u="none" strike="noStrike" cap="none" dirty="0" err="1">
                <a:solidFill>
                  <a:srgbClr val="081835"/>
                </a:solidFill>
                <a:latin typeface="Rubik"/>
                <a:ea typeface="Rubik"/>
                <a:cs typeface="Rubik"/>
                <a:sym typeface="Rubik"/>
              </a:rPr>
              <a:t>enero</a:t>
            </a:r>
            <a:r>
              <a:rPr lang="en-US" sz="2400" b="0" i="0" u="none" strike="noStrike" cap="none" dirty="0">
                <a:solidFill>
                  <a:srgbClr val="081835"/>
                </a:solidFill>
                <a:latin typeface="Rubik"/>
                <a:ea typeface="Rubik"/>
                <a:cs typeface="Rubik"/>
                <a:sym typeface="Rubik"/>
              </a:rPr>
              <a:t> de 2022 se </a:t>
            </a:r>
            <a:r>
              <a:rPr lang="en-US" sz="2400" b="0" i="0" u="none" strike="noStrike" cap="none" dirty="0" err="1">
                <a:solidFill>
                  <a:srgbClr val="081835"/>
                </a:solidFill>
                <a:latin typeface="Rubik"/>
                <a:ea typeface="Rubik"/>
                <a:cs typeface="Rubik"/>
                <a:sym typeface="Rubik"/>
              </a:rPr>
              <a:t>observa</a:t>
            </a:r>
            <a:r>
              <a:rPr lang="en-US" sz="2400" b="0" i="0" u="none" strike="noStrike" cap="none" dirty="0">
                <a:solidFill>
                  <a:srgbClr val="081835"/>
                </a:solidFill>
                <a:latin typeface="Rubik"/>
                <a:ea typeface="Rubik"/>
                <a:cs typeface="Rubik"/>
                <a:sym typeface="Rubik"/>
              </a:rPr>
              <a:t> que hay </a:t>
            </a:r>
            <a:r>
              <a:rPr lang="en-US" sz="2400" b="0" i="0" u="none" strike="noStrike" cap="none" dirty="0" err="1">
                <a:solidFill>
                  <a:srgbClr val="081835"/>
                </a:solidFill>
                <a:latin typeface="Rubik"/>
                <a:ea typeface="Rubik"/>
                <a:cs typeface="Rubik"/>
                <a:sym typeface="Rubik"/>
              </a:rPr>
              <a:t>una</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caída</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en</a:t>
            </a:r>
            <a:r>
              <a:rPr lang="en-US" sz="2400" b="0" i="0" u="none" strike="noStrike" cap="none" dirty="0">
                <a:solidFill>
                  <a:srgbClr val="081835"/>
                </a:solidFill>
                <a:latin typeface="Rubik"/>
                <a:ea typeface="Rubik"/>
                <a:cs typeface="Rubik"/>
                <a:sym typeface="Rubik"/>
              </a:rPr>
              <a:t> las </a:t>
            </a:r>
            <a:r>
              <a:rPr lang="en-US" sz="2400" b="0" i="0" u="none" strike="noStrike" cap="none" dirty="0" err="1">
                <a:solidFill>
                  <a:srgbClr val="081835"/>
                </a:solidFill>
                <a:latin typeface="Rubik"/>
                <a:ea typeface="Rubik"/>
                <a:cs typeface="Rubik"/>
                <a:sym typeface="Rubik"/>
              </a:rPr>
              <a:t>utilidades</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por</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ventas</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llegando</a:t>
            </a:r>
            <a:r>
              <a:rPr lang="en-US" sz="2400" b="0" i="0" u="none" strike="noStrike" cap="none" dirty="0">
                <a:solidFill>
                  <a:srgbClr val="081835"/>
                </a:solidFill>
                <a:latin typeface="Rubik"/>
                <a:ea typeface="Rubik"/>
                <a:cs typeface="Rubik"/>
                <a:sym typeface="Rubik"/>
              </a:rPr>
              <a:t> a </a:t>
            </a:r>
            <a:r>
              <a:rPr lang="en-US" sz="2400" b="0" i="0" u="none" strike="noStrike" cap="none" dirty="0" err="1">
                <a:solidFill>
                  <a:srgbClr val="081835"/>
                </a:solidFill>
                <a:latin typeface="Rubik"/>
                <a:ea typeface="Rubik"/>
                <a:cs typeface="Rubik"/>
                <a:sym typeface="Rubik"/>
              </a:rPr>
              <a:t>los</a:t>
            </a:r>
            <a:r>
              <a:rPr lang="en-US" sz="2400" b="0" i="0" u="none" strike="noStrike" cap="none" dirty="0">
                <a:solidFill>
                  <a:srgbClr val="081835"/>
                </a:solidFill>
                <a:latin typeface="Rubik"/>
                <a:ea typeface="Rubik"/>
                <a:cs typeface="Rubik"/>
                <a:sym typeface="Rubik"/>
              </a:rPr>
              <a:t> $15k MXN y se </a:t>
            </a:r>
            <a:r>
              <a:rPr lang="en-US" sz="2400" b="0" i="0" u="none" strike="noStrike" cap="none" dirty="0" err="1">
                <a:solidFill>
                  <a:srgbClr val="081835"/>
                </a:solidFill>
                <a:latin typeface="Rubik"/>
                <a:ea typeface="Rubik"/>
                <a:cs typeface="Rubik"/>
                <a:sym typeface="Rubik"/>
              </a:rPr>
              <a:t>comienzan</a:t>
            </a:r>
            <a:r>
              <a:rPr lang="en-US" sz="2400" b="0" i="0" u="none" strike="noStrike" cap="none" dirty="0">
                <a:solidFill>
                  <a:srgbClr val="081835"/>
                </a:solidFill>
                <a:latin typeface="Rubik"/>
                <a:ea typeface="Rubik"/>
                <a:cs typeface="Rubik"/>
                <a:sym typeface="Rubik"/>
              </a:rPr>
              <a:t> a </a:t>
            </a:r>
            <a:r>
              <a:rPr lang="en-US" sz="2400" b="0" i="0" u="none" strike="noStrike" cap="none" dirty="0" err="1">
                <a:solidFill>
                  <a:srgbClr val="081835"/>
                </a:solidFill>
                <a:latin typeface="Rubik"/>
                <a:ea typeface="Rubik"/>
                <a:cs typeface="Rubik"/>
                <a:sym typeface="Rubik"/>
              </a:rPr>
              <a:t>tener</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utilidades</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por</a:t>
            </a:r>
            <a:r>
              <a:rPr lang="en-US" sz="2400" b="0" i="0" u="none" strike="noStrike" cap="none" dirty="0">
                <a:solidFill>
                  <a:srgbClr val="081835"/>
                </a:solidFill>
                <a:latin typeface="Rubik"/>
                <a:ea typeface="Rubik"/>
                <a:cs typeface="Rubik"/>
                <a:sym typeface="Rubik"/>
              </a:rPr>
              <a:t> </a:t>
            </a:r>
            <a:r>
              <a:rPr lang="en-US" sz="2400" b="0" i="0" u="none" strike="noStrike" cap="none" dirty="0" err="1">
                <a:solidFill>
                  <a:srgbClr val="081835"/>
                </a:solidFill>
                <a:latin typeface="Rubik"/>
                <a:ea typeface="Rubik"/>
                <a:cs typeface="Rubik"/>
                <a:sym typeface="Rubik"/>
              </a:rPr>
              <a:t>ventas</a:t>
            </a:r>
            <a:r>
              <a:rPr lang="en-US" sz="2400" b="0" i="0" u="none" strike="noStrike" cap="none" dirty="0">
                <a:solidFill>
                  <a:srgbClr val="081835"/>
                </a:solidFill>
                <a:latin typeface="Rubik"/>
                <a:ea typeface="Rubik"/>
                <a:cs typeface="Rubik"/>
                <a:sym typeface="Rubik"/>
              </a:rPr>
              <a:t> con </a:t>
            </a:r>
            <a:r>
              <a:rPr lang="en-US" sz="2400" b="0" i="0" u="none" strike="noStrike" cap="none" dirty="0" err="1">
                <a:solidFill>
                  <a:srgbClr val="081835"/>
                </a:solidFill>
                <a:latin typeface="Rubik"/>
                <a:ea typeface="Rubik"/>
                <a:cs typeface="Rubik"/>
                <a:sym typeface="Rubik"/>
              </a:rPr>
              <a:t>publicidad</a:t>
            </a:r>
            <a:r>
              <a:rPr lang="en-US" sz="2400" b="0" i="0" u="none" strike="noStrike" cap="none" dirty="0">
                <a:solidFill>
                  <a:srgbClr val="081835"/>
                </a:solidFill>
                <a:latin typeface="Rubik"/>
                <a:ea typeface="Rubik"/>
                <a:cs typeface="Rubik"/>
                <a:sym typeface="Rubik"/>
              </a:rPr>
              <a:t>.</a:t>
            </a:r>
            <a:endParaRPr sz="1400" b="0" i="0" u="none" strike="noStrike" cap="none" dirty="0">
              <a:solidFill>
                <a:srgbClr val="000000"/>
              </a:solidFill>
              <a:latin typeface="Arial"/>
              <a:ea typeface="Arial"/>
              <a:cs typeface="Arial"/>
              <a:sym typeface="Arial"/>
            </a:endParaRPr>
          </a:p>
        </p:txBody>
      </p:sp>
      <p:pic>
        <p:nvPicPr>
          <p:cNvPr id="194" name="Google Shape;194;p6"/>
          <p:cNvPicPr preferRelativeResize="0"/>
          <p:nvPr/>
        </p:nvPicPr>
        <p:blipFill rotWithShape="1">
          <a:blip r:embed="rId5">
            <a:alphaModFix/>
          </a:blip>
          <a:srcRect/>
          <a:stretch/>
        </p:blipFill>
        <p:spPr>
          <a:xfrm>
            <a:off x="10685400" y="754172"/>
            <a:ext cx="6573900" cy="8338266"/>
          </a:xfrm>
          <a:prstGeom prst="rect">
            <a:avLst/>
          </a:prstGeom>
          <a:noFill/>
          <a:ln>
            <a:noFill/>
          </a:ln>
        </p:spPr>
      </p:pic>
      <p:sp>
        <p:nvSpPr>
          <p:cNvPr id="195" name="Google Shape;195;p6"/>
          <p:cNvSpPr/>
          <p:nvPr/>
        </p:nvSpPr>
        <p:spPr>
          <a:xfrm>
            <a:off x="15026849" y="2258291"/>
            <a:ext cx="2232452" cy="87283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77" y="64517"/>
                </a:moveTo>
                <a:lnTo>
                  <a:pt x="-16158" y="80210"/>
                </a:lnTo>
                <a:lnTo>
                  <a:pt x="-17054" y="176393"/>
                </a:lnTo>
                <a:lnTo>
                  <a:pt x="-77062" y="306857"/>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Al iniciar el año 2022 se registra una fuerte caída en las utilidades por ventas</a:t>
            </a:r>
            <a:endParaRPr/>
          </a:p>
        </p:txBody>
      </p:sp>
      <p:pic>
        <p:nvPicPr>
          <p:cNvPr id="196" name="Google Shape;196;p6" descr="Empresario con el pulgar hacia abajo"/>
          <p:cNvPicPr preferRelativeResize="0"/>
          <p:nvPr/>
        </p:nvPicPr>
        <p:blipFill rotWithShape="1">
          <a:blip r:embed="rId6">
            <a:alphaModFix/>
          </a:blip>
          <a:srcRect/>
          <a:stretch/>
        </p:blipFill>
        <p:spPr>
          <a:xfrm>
            <a:off x="14781177" y="3409568"/>
            <a:ext cx="1082278" cy="30373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9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2" name="Google Shape;202;p7"/>
          <p:cNvGrpSpPr/>
          <p:nvPr/>
        </p:nvGrpSpPr>
        <p:grpSpPr>
          <a:xfrm>
            <a:off x="9339154" y="2860291"/>
            <a:ext cx="535135" cy="535135"/>
            <a:chOff x="0" y="0"/>
            <a:chExt cx="812800" cy="812800"/>
          </a:xfrm>
        </p:grpSpPr>
        <p:sp>
          <p:nvSpPr>
            <p:cNvPr id="203" name="Google Shape;203;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5" name="Google Shape;205;p7"/>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06" name="Google Shape;206;p7"/>
          <p:cNvGrpSpPr/>
          <p:nvPr/>
        </p:nvGrpSpPr>
        <p:grpSpPr>
          <a:xfrm>
            <a:off x="15619220" y="9301606"/>
            <a:ext cx="745209" cy="745209"/>
            <a:chOff x="0" y="0"/>
            <a:chExt cx="812800" cy="812800"/>
          </a:xfrm>
        </p:grpSpPr>
        <p:sp>
          <p:nvSpPr>
            <p:cNvPr id="207" name="Google Shape;207;p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09" name="Google Shape;209;p7"/>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210" name="Google Shape;210;p7"/>
          <p:cNvSpPr txBox="1"/>
          <p:nvPr/>
        </p:nvSpPr>
        <p:spPr>
          <a:xfrm>
            <a:off x="10264608" y="1720283"/>
            <a:ext cx="6869400" cy="2339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000"/>
              <a:buFont typeface="Arial"/>
              <a:buNone/>
            </a:pPr>
            <a:r>
              <a:rPr lang="en-US" sz="4000" b="1" i="0" u="none" strike="noStrike" cap="none">
                <a:solidFill>
                  <a:srgbClr val="000000"/>
                </a:solidFill>
                <a:latin typeface="Rubik SemiBold"/>
                <a:ea typeface="Rubik SemiBold"/>
                <a:cs typeface="Rubik SemiBold"/>
                <a:sym typeface="Rubik SemiBold"/>
              </a:rPr>
              <a:t>Las ventas con publicidad empiezan a tener un impacto fuerte</a:t>
            </a:r>
            <a:endParaRPr sz="1400" b="0" i="0" u="none" strike="noStrike" cap="none">
              <a:solidFill>
                <a:srgbClr val="000000"/>
              </a:solidFill>
              <a:latin typeface="Arial"/>
              <a:ea typeface="Arial"/>
              <a:cs typeface="Arial"/>
              <a:sym typeface="Arial"/>
            </a:endParaRPr>
          </a:p>
        </p:txBody>
      </p:sp>
      <p:sp>
        <p:nvSpPr>
          <p:cNvPr id="211" name="Google Shape;211;p7"/>
          <p:cNvSpPr txBox="1"/>
          <p:nvPr/>
        </p:nvSpPr>
        <p:spPr>
          <a:xfrm>
            <a:off x="10148583" y="4541819"/>
            <a:ext cx="6569400" cy="3102388"/>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Podemos notar que las utilidades por ventas con publicidad superan a las utilidades por ventas sin publicidad a partir del mes de marzo 2022, superando los $20k MXN hacia finales de julio 2022.</a:t>
            </a:r>
            <a:endParaRPr sz="1400" b="0" i="0" u="none" strike="noStrike" cap="none">
              <a:solidFill>
                <a:srgbClr val="000000"/>
              </a:solidFill>
              <a:latin typeface="Arial"/>
              <a:ea typeface="Arial"/>
              <a:cs typeface="Arial"/>
              <a:sym typeface="Arial"/>
            </a:endParaRPr>
          </a:p>
          <a:p>
            <a:pPr marL="0" marR="0" lvl="0" indent="0" algn="just" rtl="0">
              <a:lnSpc>
                <a:spcPct val="139958"/>
              </a:lnSpc>
              <a:spcBef>
                <a:spcPts val="0"/>
              </a:spcBef>
              <a:spcAft>
                <a:spcPts val="0"/>
              </a:spcAft>
              <a:buClr>
                <a:srgbClr val="000000"/>
              </a:buClr>
              <a:buSzPts val="2400"/>
              <a:buFont typeface="Arial"/>
              <a:buNone/>
            </a:pPr>
            <a:endParaRPr sz="2400" b="0" i="0" u="none" strike="noStrike" cap="none">
              <a:solidFill>
                <a:srgbClr val="000000"/>
              </a:solidFill>
              <a:latin typeface="Rubik"/>
              <a:ea typeface="Rubik"/>
              <a:cs typeface="Rubik"/>
              <a:sym typeface="Rubik"/>
            </a:endParaRPr>
          </a:p>
        </p:txBody>
      </p:sp>
      <p:pic>
        <p:nvPicPr>
          <p:cNvPr id="212" name="Google Shape;212;p7"/>
          <p:cNvPicPr preferRelativeResize="0"/>
          <p:nvPr/>
        </p:nvPicPr>
        <p:blipFill rotWithShape="1">
          <a:blip r:embed="rId5">
            <a:alphaModFix/>
          </a:blip>
          <a:srcRect/>
          <a:stretch/>
        </p:blipFill>
        <p:spPr>
          <a:xfrm>
            <a:off x="2103257" y="1335944"/>
            <a:ext cx="6573900" cy="8338266"/>
          </a:xfrm>
          <a:prstGeom prst="rect">
            <a:avLst/>
          </a:prstGeom>
          <a:noFill/>
          <a:ln>
            <a:noFill/>
          </a:ln>
        </p:spPr>
      </p:pic>
      <p:sp>
        <p:nvSpPr>
          <p:cNvPr id="213" name="Google Shape;213;p7"/>
          <p:cNvSpPr/>
          <p:nvPr/>
        </p:nvSpPr>
        <p:spPr>
          <a:xfrm>
            <a:off x="5534772" y="2421199"/>
            <a:ext cx="2525684" cy="109960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77" y="64517"/>
                </a:moveTo>
                <a:lnTo>
                  <a:pt x="-16158" y="80210"/>
                </a:lnTo>
                <a:lnTo>
                  <a:pt x="-17054" y="176393"/>
                </a:lnTo>
                <a:lnTo>
                  <a:pt x="16253" y="514949"/>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Las utilidades por ventas con publicidad superan a las utilidades por ventas sin publicidad a partir de marzo 2022</a:t>
            </a:r>
            <a:endParaRPr/>
          </a:p>
        </p:txBody>
      </p:sp>
      <p:pic>
        <p:nvPicPr>
          <p:cNvPr id="214" name="Google Shape;214;p7" descr="Empresaria señalando"/>
          <p:cNvPicPr preferRelativeResize="0"/>
          <p:nvPr/>
        </p:nvPicPr>
        <p:blipFill rotWithShape="1">
          <a:blip r:embed="rId6">
            <a:alphaModFix/>
          </a:blip>
          <a:srcRect/>
          <a:stretch/>
        </p:blipFill>
        <p:spPr>
          <a:xfrm flipH="1">
            <a:off x="3186546" y="5760569"/>
            <a:ext cx="1550016" cy="2809405"/>
          </a:xfrm>
          <a:prstGeom prst="rect">
            <a:avLst/>
          </a:prstGeom>
          <a:noFill/>
          <a:ln>
            <a:noFill/>
          </a:ln>
        </p:spPr>
      </p:pic>
      <p:sp>
        <p:nvSpPr>
          <p:cNvPr id="215" name="Google Shape;215;p7"/>
          <p:cNvSpPr/>
          <p:nvPr/>
        </p:nvSpPr>
        <p:spPr>
          <a:xfrm>
            <a:off x="5817454" y="3992018"/>
            <a:ext cx="2525684" cy="109960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0900" y="22182"/>
                </a:moveTo>
                <a:lnTo>
                  <a:pt x="154330" y="27292"/>
                </a:lnTo>
                <a:lnTo>
                  <a:pt x="158700" y="99283"/>
                </a:lnTo>
                <a:lnTo>
                  <a:pt x="99851" y="242797"/>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Las utilidades por ventas con publicidad superan los $20k MXN haca finales de julio 2022</a:t>
            </a:r>
            <a:endParaRPr/>
          </a:p>
        </p:txBody>
      </p:sp>
      <p:sp>
        <p:nvSpPr>
          <p:cNvPr id="216" name="Google Shape;216;p7"/>
          <p:cNvSpPr/>
          <p:nvPr/>
        </p:nvSpPr>
        <p:spPr>
          <a:xfrm>
            <a:off x="5680364" y="7335743"/>
            <a:ext cx="471054" cy="471054"/>
          </a:xfrm>
          <a:prstGeom prst="ellipse">
            <a:avLst/>
          </a:prstGeom>
          <a:noFill/>
          <a:ln w="50800" cap="flat" cmpd="sng">
            <a:solidFill>
              <a:srgbClr val="21364F"/>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 name="Google Shape;217;p7"/>
          <p:cNvSpPr/>
          <p:nvPr/>
        </p:nvSpPr>
        <p:spPr>
          <a:xfrm>
            <a:off x="7589402" y="6126451"/>
            <a:ext cx="471054" cy="471054"/>
          </a:xfrm>
          <a:prstGeom prst="ellipse">
            <a:avLst/>
          </a:prstGeom>
          <a:noFill/>
          <a:ln w="50800" cap="flat" cmpd="sng">
            <a:solidFill>
              <a:srgbClr val="21364F"/>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p:nvPr/>
        </p:nvSpPr>
        <p:spPr>
          <a:xfrm flipH="1">
            <a:off x="0" y="0"/>
            <a:ext cx="18288000" cy="10287000"/>
          </a:xfrm>
          <a:custGeom>
            <a:avLst/>
            <a:gdLst/>
            <a:ahLst/>
            <a:cxnLst/>
            <a:rect l="l" t="t" r="r" b="b"/>
            <a:pathLst>
              <a:path w="18288000" h="10287000" extrusionOk="0">
                <a:moveTo>
                  <a:pt x="18288000" y="0"/>
                </a:moveTo>
                <a:lnTo>
                  <a:pt x="0" y="0"/>
                </a:lnTo>
                <a:lnTo>
                  <a:pt x="0" y="10287000"/>
                </a:lnTo>
                <a:lnTo>
                  <a:pt x="18288000" y="10287000"/>
                </a:lnTo>
                <a:lnTo>
                  <a:pt x="18288000" y="0"/>
                </a:lnTo>
                <a:close/>
              </a:path>
            </a:pathLst>
          </a:custGeom>
          <a:blipFill rotWithShape="1">
            <a:blip r:embed="rId3">
              <a:alphaModFix amt="19999"/>
            </a:blip>
            <a:stretch>
              <a:fillRect t="-12215" b="-1221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23" name="Google Shape;223;p9"/>
          <p:cNvGrpSpPr/>
          <p:nvPr/>
        </p:nvGrpSpPr>
        <p:grpSpPr>
          <a:xfrm>
            <a:off x="9919670" y="3237839"/>
            <a:ext cx="535135" cy="535135"/>
            <a:chOff x="0" y="0"/>
            <a:chExt cx="812800" cy="812800"/>
          </a:xfrm>
        </p:grpSpPr>
        <p:sp>
          <p:nvSpPr>
            <p:cNvPr id="224" name="Google Shape;224;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26" name="Google Shape;226;p9"/>
          <p:cNvGrpSpPr/>
          <p:nvPr/>
        </p:nvGrpSpPr>
        <p:grpSpPr>
          <a:xfrm>
            <a:off x="16160492" y="9370462"/>
            <a:ext cx="745209" cy="745209"/>
            <a:chOff x="0" y="0"/>
            <a:chExt cx="812800" cy="812800"/>
          </a:xfrm>
        </p:grpSpPr>
        <p:sp>
          <p:nvSpPr>
            <p:cNvPr id="227" name="Google Shape;227;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29" name="Google Shape;229;p9"/>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230" name="Google Shape;230;p9"/>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1" name="Google Shape;231;p9"/>
          <p:cNvSpPr txBox="1"/>
          <p:nvPr/>
        </p:nvSpPr>
        <p:spPr>
          <a:xfrm>
            <a:off x="10661373" y="2417320"/>
            <a:ext cx="6244200" cy="162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400"/>
              <a:buFont typeface="Arial"/>
              <a:buNone/>
            </a:pPr>
            <a:r>
              <a:rPr lang="en-US" sz="4400" b="1" i="0" u="none" strike="noStrike" cap="none">
                <a:solidFill>
                  <a:srgbClr val="000000"/>
                </a:solidFill>
                <a:latin typeface="Rubik SemiBold"/>
                <a:ea typeface="Rubik SemiBold"/>
                <a:cs typeface="Rubik SemiBold"/>
                <a:sym typeface="Rubik SemiBold"/>
              </a:rPr>
              <a:t>Nuestro producto más vendido</a:t>
            </a:r>
            <a:endParaRPr sz="1400" b="0" i="0" u="none" strike="noStrike" cap="none">
              <a:solidFill>
                <a:srgbClr val="000000"/>
              </a:solidFill>
              <a:latin typeface="Arial"/>
              <a:ea typeface="Arial"/>
              <a:cs typeface="Arial"/>
              <a:sym typeface="Arial"/>
            </a:endParaRPr>
          </a:p>
        </p:txBody>
      </p:sp>
      <p:sp>
        <p:nvSpPr>
          <p:cNvPr id="232" name="Google Shape;232;p9"/>
          <p:cNvSpPr txBox="1"/>
          <p:nvPr/>
        </p:nvSpPr>
        <p:spPr>
          <a:xfrm>
            <a:off x="10661373" y="4256145"/>
            <a:ext cx="6597927" cy="3619452"/>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Nuestro producto estrella de fin de año fue: La Carpeta Billetes Y Monedas De 5, 10, 40 Pesos Conmemorativos, acumulando $42,466 MXN de utilidades en el periodo de septiembre a diciembre de 2021, de un total de utilidades de $175,826 MXN, lo cual representa casi el 25% de las utilidades del periodo.</a:t>
            </a:r>
            <a:endParaRPr sz="1400" b="0" i="0" u="none" strike="noStrike" cap="none">
              <a:solidFill>
                <a:srgbClr val="000000"/>
              </a:solidFill>
              <a:latin typeface="Arial"/>
              <a:ea typeface="Arial"/>
              <a:cs typeface="Arial"/>
              <a:sym typeface="Arial"/>
            </a:endParaRPr>
          </a:p>
        </p:txBody>
      </p:sp>
      <p:pic>
        <p:nvPicPr>
          <p:cNvPr id="233" name="Google Shape;233;p9"/>
          <p:cNvPicPr preferRelativeResize="0"/>
          <p:nvPr/>
        </p:nvPicPr>
        <p:blipFill rotWithShape="1">
          <a:blip r:embed="rId5">
            <a:alphaModFix/>
          </a:blip>
          <a:srcRect/>
          <a:stretch/>
        </p:blipFill>
        <p:spPr>
          <a:xfrm>
            <a:off x="1273319" y="1541753"/>
            <a:ext cx="3438525" cy="1333500"/>
          </a:xfrm>
          <a:prstGeom prst="rect">
            <a:avLst/>
          </a:prstGeom>
          <a:noFill/>
          <a:ln>
            <a:noFill/>
          </a:ln>
        </p:spPr>
      </p:pic>
      <p:pic>
        <p:nvPicPr>
          <p:cNvPr id="234" name="Google Shape;234;p9"/>
          <p:cNvPicPr preferRelativeResize="0"/>
          <p:nvPr/>
        </p:nvPicPr>
        <p:blipFill rotWithShape="1">
          <a:blip r:embed="rId6">
            <a:alphaModFix/>
          </a:blip>
          <a:srcRect/>
          <a:stretch/>
        </p:blipFill>
        <p:spPr>
          <a:xfrm>
            <a:off x="1015632" y="3111725"/>
            <a:ext cx="8878954" cy="5402573"/>
          </a:xfrm>
          <a:prstGeom prst="rect">
            <a:avLst/>
          </a:prstGeom>
          <a:noFill/>
          <a:ln>
            <a:noFill/>
          </a:ln>
        </p:spPr>
      </p:pic>
      <p:sp>
        <p:nvSpPr>
          <p:cNvPr id="235" name="Google Shape;235;p9"/>
          <p:cNvSpPr/>
          <p:nvPr/>
        </p:nvSpPr>
        <p:spPr>
          <a:xfrm>
            <a:off x="6268564" y="1339023"/>
            <a:ext cx="2232452" cy="1333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77" y="64517"/>
                </a:moveTo>
                <a:lnTo>
                  <a:pt x="-16158" y="80210"/>
                </a:lnTo>
                <a:lnTo>
                  <a:pt x="-58758" y="85380"/>
                </a:lnTo>
                <a:lnTo>
                  <a:pt x="-92701" y="202129"/>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Nuestro producto estrella representa el 25% de las utilidades totales del periodo de septiembre a diciembre de 2021</a:t>
            </a:r>
            <a:endParaRPr/>
          </a:p>
        </p:txBody>
      </p:sp>
      <p:pic>
        <p:nvPicPr>
          <p:cNvPr id="236" name="Google Shape;236;p9" descr="Empresaria levantando la mano"/>
          <p:cNvPicPr preferRelativeResize="0"/>
          <p:nvPr/>
        </p:nvPicPr>
        <p:blipFill rotWithShape="1">
          <a:blip r:embed="rId7">
            <a:alphaModFix/>
          </a:blip>
          <a:srcRect/>
          <a:stretch/>
        </p:blipFill>
        <p:spPr>
          <a:xfrm flipH="1">
            <a:off x="8346704" y="398645"/>
            <a:ext cx="1560424" cy="32142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0"/>
          <p:cNvPicPr preferRelativeResize="0"/>
          <p:nvPr/>
        </p:nvPicPr>
        <p:blipFill rotWithShape="1">
          <a:blip r:embed="rId3">
            <a:alphaModFix/>
          </a:blip>
          <a:srcRect/>
          <a:stretch/>
        </p:blipFill>
        <p:spPr>
          <a:xfrm>
            <a:off x="392792" y="3229879"/>
            <a:ext cx="9488224" cy="5934903"/>
          </a:xfrm>
          <a:prstGeom prst="rect">
            <a:avLst/>
          </a:prstGeom>
          <a:noFill/>
          <a:ln>
            <a:noFill/>
          </a:ln>
        </p:spPr>
      </p:pic>
      <p:sp>
        <p:nvSpPr>
          <p:cNvPr id="242" name="Google Shape;242;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mt="29000"/>
            </a:blip>
            <a:stretch>
              <a:fillRect t="-9272" b="-927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43" name="Google Shape;243;p10"/>
          <p:cNvGrpSpPr/>
          <p:nvPr/>
        </p:nvGrpSpPr>
        <p:grpSpPr>
          <a:xfrm>
            <a:off x="9613449" y="4449642"/>
            <a:ext cx="535135" cy="535135"/>
            <a:chOff x="0" y="0"/>
            <a:chExt cx="812800" cy="812800"/>
          </a:xfrm>
        </p:grpSpPr>
        <p:sp>
          <p:nvSpPr>
            <p:cNvPr id="244" name="Google Shape;24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97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6" name="Google Shape;246;p10"/>
          <p:cNvSpPr/>
          <p:nvPr/>
        </p:nvSpPr>
        <p:spPr>
          <a:xfrm>
            <a:off x="1028700" y="1028700"/>
            <a:ext cx="684238" cy="541272"/>
          </a:xfrm>
          <a:custGeom>
            <a:avLst/>
            <a:gdLst/>
            <a:ahLst/>
            <a:cxnLst/>
            <a:rect l="l" t="t" r="r" b="b"/>
            <a:pathLst>
              <a:path w="684238" h="541272" extrusionOk="0">
                <a:moveTo>
                  <a:pt x="0" y="0"/>
                </a:moveTo>
                <a:lnTo>
                  <a:pt x="684238" y="0"/>
                </a:lnTo>
                <a:lnTo>
                  <a:pt x="684238" y="541272"/>
                </a:lnTo>
                <a:lnTo>
                  <a:pt x="0" y="54127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47" name="Google Shape;247;p10"/>
          <p:cNvGrpSpPr/>
          <p:nvPr/>
        </p:nvGrpSpPr>
        <p:grpSpPr>
          <a:xfrm>
            <a:off x="15619220" y="9301606"/>
            <a:ext cx="745209" cy="745209"/>
            <a:chOff x="0" y="0"/>
            <a:chExt cx="812800" cy="812800"/>
          </a:xfrm>
        </p:grpSpPr>
        <p:sp>
          <p:nvSpPr>
            <p:cNvPr id="248" name="Google Shape;248;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8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250" name="Google Shape;250;p10"/>
          <p:cNvCxnSpPr/>
          <p:nvPr/>
        </p:nvCxnSpPr>
        <p:spPr>
          <a:xfrm>
            <a:off x="16118832" y="9624820"/>
            <a:ext cx="49915" cy="0"/>
          </a:xfrm>
          <a:prstGeom prst="straightConnector1">
            <a:avLst/>
          </a:prstGeom>
          <a:noFill/>
          <a:ln w="95250" cap="flat" cmpd="sng">
            <a:solidFill>
              <a:srgbClr val="FFFFFF"/>
            </a:solidFill>
            <a:prstDash val="solid"/>
            <a:round/>
            <a:headEnd type="none" w="sm" len="sm"/>
            <a:tailEnd type="stealth" w="med" len="med"/>
          </a:ln>
        </p:spPr>
      </p:cxnSp>
      <p:sp>
        <p:nvSpPr>
          <p:cNvPr id="251" name="Google Shape;251;p10"/>
          <p:cNvSpPr txBox="1"/>
          <p:nvPr/>
        </p:nvSpPr>
        <p:spPr>
          <a:xfrm>
            <a:off x="10148608" y="3046426"/>
            <a:ext cx="6869400" cy="1477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000"/>
              <a:buFont typeface="Arial"/>
              <a:buNone/>
            </a:pPr>
            <a:r>
              <a:rPr lang="en-US" sz="4000" b="1" i="0" u="none" strike="noStrike" cap="none">
                <a:solidFill>
                  <a:srgbClr val="000000"/>
                </a:solidFill>
                <a:latin typeface="Rubik SemiBold"/>
                <a:ea typeface="Rubik SemiBold"/>
                <a:cs typeface="Rubik SemiBold"/>
                <a:sym typeface="Rubik SemiBold"/>
              </a:rPr>
              <a:t>Popularidad de ventas producto top</a:t>
            </a:r>
            <a:endParaRPr sz="1400" b="0" i="0" u="none" strike="noStrike" cap="none">
              <a:solidFill>
                <a:srgbClr val="000000"/>
              </a:solidFill>
              <a:latin typeface="Arial"/>
              <a:ea typeface="Arial"/>
              <a:cs typeface="Arial"/>
              <a:sym typeface="Arial"/>
            </a:endParaRPr>
          </a:p>
        </p:txBody>
      </p:sp>
      <p:sp>
        <p:nvSpPr>
          <p:cNvPr id="252" name="Google Shape;252;p10"/>
          <p:cNvSpPr txBox="1"/>
          <p:nvPr/>
        </p:nvSpPr>
        <p:spPr>
          <a:xfrm>
            <a:off x="10148608" y="4984791"/>
            <a:ext cx="6569400" cy="19206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Clr>
                <a:srgbClr val="000000"/>
              </a:buClr>
              <a:buSzPts val="2400"/>
              <a:buFont typeface="Arial"/>
              <a:buNone/>
            </a:pPr>
            <a:r>
              <a:rPr lang="en-US" sz="2400" b="0" i="0" u="none" strike="noStrike" cap="none">
                <a:solidFill>
                  <a:srgbClr val="000000"/>
                </a:solidFill>
                <a:latin typeface="Rubik"/>
                <a:ea typeface="Rubik"/>
                <a:cs typeface="Rubik"/>
                <a:sym typeface="Rubik"/>
              </a:rPr>
              <a:t>Al introducir ventas con publicidad vemos que el producto estrella, vende más por publicidad. Se puede observar que cerca del 64% se ha vendido con publicidad.</a:t>
            </a:r>
            <a:endParaRPr sz="1400" b="0" i="0" u="none" strike="noStrike" cap="none">
              <a:solidFill>
                <a:srgbClr val="000000"/>
              </a:solidFill>
              <a:latin typeface="Arial"/>
              <a:ea typeface="Arial"/>
              <a:cs typeface="Arial"/>
              <a:sym typeface="Arial"/>
            </a:endParaRPr>
          </a:p>
        </p:txBody>
      </p:sp>
      <p:pic>
        <p:nvPicPr>
          <p:cNvPr id="253" name="Google Shape;253;p10"/>
          <p:cNvPicPr preferRelativeResize="0"/>
          <p:nvPr/>
        </p:nvPicPr>
        <p:blipFill rotWithShape="1">
          <a:blip r:embed="rId6">
            <a:alphaModFix/>
          </a:blip>
          <a:srcRect/>
          <a:stretch/>
        </p:blipFill>
        <p:spPr>
          <a:xfrm>
            <a:off x="7572156" y="1579371"/>
            <a:ext cx="1571844" cy="1467055"/>
          </a:xfrm>
          <a:prstGeom prst="rect">
            <a:avLst/>
          </a:prstGeom>
          <a:noFill/>
          <a:ln>
            <a:noFill/>
          </a:ln>
        </p:spPr>
      </p:pic>
      <p:sp>
        <p:nvSpPr>
          <p:cNvPr id="254" name="Google Shape;254;p10"/>
          <p:cNvSpPr/>
          <p:nvPr/>
        </p:nvSpPr>
        <p:spPr>
          <a:xfrm>
            <a:off x="2423169" y="1150946"/>
            <a:ext cx="2232452" cy="13335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77" y="64517"/>
                </a:moveTo>
                <a:lnTo>
                  <a:pt x="-16158" y="80210"/>
                </a:lnTo>
                <a:lnTo>
                  <a:pt x="-58758" y="85380"/>
                </a:lnTo>
                <a:lnTo>
                  <a:pt x="28688" y="265714"/>
                </a:lnTo>
              </a:path>
            </a:pathLst>
          </a:custGeom>
          <a:solidFill>
            <a:schemeClr val="dk1"/>
          </a:solidFill>
          <a:ln w="762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Al introducir ventas con publicidad, el 64% de las ventas de nuestro producto estrella fueron con publicidad.</a:t>
            </a:r>
            <a:endParaRPr/>
          </a:p>
        </p:txBody>
      </p:sp>
      <p:pic>
        <p:nvPicPr>
          <p:cNvPr id="255" name="Google Shape;255;p10" descr="Empresario con el pulgar hacia arriba"/>
          <p:cNvPicPr preferRelativeResize="0"/>
          <p:nvPr/>
        </p:nvPicPr>
        <p:blipFill rotWithShape="1">
          <a:blip r:embed="rId7">
            <a:alphaModFix/>
          </a:blip>
          <a:srcRect/>
          <a:stretch/>
        </p:blipFill>
        <p:spPr>
          <a:xfrm flipH="1">
            <a:off x="4886300" y="544395"/>
            <a:ext cx="1001881" cy="283611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1137</Words>
  <Application>Microsoft Macintosh PowerPoint</Application>
  <PresentationFormat>Custom</PresentationFormat>
  <Paragraphs>80</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Rubik</vt:lpstr>
      <vt:lpstr>Calibri</vt:lpstr>
      <vt:lpstr>Rubik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Javier Alfredo Bravo Bernal</cp:lastModifiedBy>
  <cp:revision>2</cp:revision>
  <dcterms:created xsi:type="dcterms:W3CDTF">2006-08-16T00:00:00Z</dcterms:created>
  <dcterms:modified xsi:type="dcterms:W3CDTF">2024-09-26T04:05:06Z</dcterms:modified>
</cp:coreProperties>
</file>